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395" r:id="rId4"/>
    <p:sldId id="258" r:id="rId5"/>
    <p:sldId id="291" r:id="rId6"/>
    <p:sldId id="303" r:id="rId7"/>
    <p:sldId id="447" r:id="rId8"/>
    <p:sldId id="448" r:id="rId9"/>
    <p:sldId id="446" r:id="rId10"/>
    <p:sldId id="302" r:id="rId11"/>
    <p:sldId id="262" r:id="rId12"/>
    <p:sldId id="282" r:id="rId13"/>
    <p:sldId id="455" r:id="rId14"/>
    <p:sldId id="456" r:id="rId15"/>
    <p:sldId id="457" r:id="rId16"/>
    <p:sldId id="458" r:id="rId17"/>
    <p:sldId id="460" r:id="rId18"/>
    <p:sldId id="293" r:id="rId19"/>
    <p:sldId id="283" r:id="rId20"/>
    <p:sldId id="292" r:id="rId21"/>
    <p:sldId id="298" r:id="rId22"/>
    <p:sldId id="461" r:id="rId23"/>
    <p:sldId id="344" r:id="rId24"/>
    <p:sldId id="450" r:id="rId25"/>
    <p:sldId id="453" r:id="rId26"/>
    <p:sldId id="364" r:id="rId27"/>
    <p:sldId id="353" r:id="rId28"/>
    <p:sldId id="454" r:id="rId29"/>
    <p:sldId id="368" r:id="rId30"/>
    <p:sldId id="369" r:id="rId31"/>
    <p:sldId id="370" r:id="rId32"/>
    <p:sldId id="377" r:id="rId33"/>
    <p:sldId id="376" r:id="rId34"/>
    <p:sldId id="378" r:id="rId35"/>
    <p:sldId id="375" r:id="rId36"/>
    <p:sldId id="449" r:id="rId37"/>
    <p:sldId id="374" r:id="rId38"/>
    <p:sldId id="381" r:id="rId39"/>
    <p:sldId id="459" r:id="rId40"/>
    <p:sldId id="363" r:id="rId41"/>
    <p:sldId id="398" r:id="rId42"/>
    <p:sldId id="399" r:id="rId43"/>
    <p:sldId id="367" r:id="rId44"/>
    <p:sldId id="354" r:id="rId45"/>
    <p:sldId id="400" r:id="rId46"/>
    <p:sldId id="372" r:id="rId47"/>
    <p:sldId id="402" r:id="rId48"/>
    <p:sldId id="404" r:id="rId49"/>
    <p:sldId id="405" r:id="rId50"/>
    <p:sldId id="406" r:id="rId51"/>
    <p:sldId id="409" r:id="rId52"/>
    <p:sldId id="408" r:id="rId53"/>
    <p:sldId id="410" r:id="rId54"/>
    <p:sldId id="411" r:id="rId55"/>
    <p:sldId id="412" r:id="rId56"/>
    <p:sldId id="407" r:id="rId57"/>
    <p:sldId id="272" r:id="rId5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dir Miranda Pinto" userId="53b37b87f92a8dc6" providerId="LiveId" clId="{49BE6BB4-A799-4FF6-B2B5-40D904D98BCF}"/>
    <pc:docChg chg="custSel addSld delSld modSld">
      <pc:chgData name="Valdir Miranda Pinto" userId="53b37b87f92a8dc6" providerId="LiveId" clId="{49BE6BB4-A799-4FF6-B2B5-40D904D98BCF}" dt="2025-02-24T18:40:23.393" v="113" actId="47"/>
      <pc:docMkLst>
        <pc:docMk/>
      </pc:docMkLst>
      <pc:sldChg chg="del">
        <pc:chgData name="Valdir Miranda Pinto" userId="53b37b87f92a8dc6" providerId="LiveId" clId="{49BE6BB4-A799-4FF6-B2B5-40D904D98BCF}" dt="2025-02-24T18:22:46.972" v="6" actId="47"/>
        <pc:sldMkLst>
          <pc:docMk/>
          <pc:sldMk cId="1752040182" sldId="284"/>
        </pc:sldMkLst>
      </pc:sldChg>
      <pc:sldChg chg="del">
        <pc:chgData name="Valdir Miranda Pinto" userId="53b37b87f92a8dc6" providerId="LiveId" clId="{49BE6BB4-A799-4FF6-B2B5-40D904D98BCF}" dt="2025-02-24T18:22:25.079" v="0" actId="47"/>
        <pc:sldMkLst>
          <pc:docMk/>
          <pc:sldMk cId="3890342122" sldId="305"/>
        </pc:sldMkLst>
      </pc:sldChg>
      <pc:sldChg chg="del">
        <pc:chgData name="Valdir Miranda Pinto" userId="53b37b87f92a8dc6" providerId="LiveId" clId="{49BE6BB4-A799-4FF6-B2B5-40D904D98BCF}" dt="2025-02-24T18:22:29.315" v="1" actId="47"/>
        <pc:sldMkLst>
          <pc:docMk/>
          <pc:sldMk cId="3956053896" sldId="306"/>
        </pc:sldMkLst>
      </pc:sldChg>
      <pc:sldChg chg="del">
        <pc:chgData name="Valdir Miranda Pinto" userId="53b37b87f92a8dc6" providerId="LiveId" clId="{49BE6BB4-A799-4FF6-B2B5-40D904D98BCF}" dt="2025-02-24T18:22:32.387" v="2" actId="47"/>
        <pc:sldMkLst>
          <pc:docMk/>
          <pc:sldMk cId="3939961192" sldId="307"/>
        </pc:sldMkLst>
      </pc:sldChg>
      <pc:sldChg chg="del">
        <pc:chgData name="Valdir Miranda Pinto" userId="53b37b87f92a8dc6" providerId="LiveId" clId="{49BE6BB4-A799-4FF6-B2B5-40D904D98BCF}" dt="2025-02-24T18:22:34.953" v="3" actId="47"/>
        <pc:sldMkLst>
          <pc:docMk/>
          <pc:sldMk cId="4178414710" sldId="308"/>
        </pc:sldMkLst>
      </pc:sldChg>
      <pc:sldChg chg="del">
        <pc:chgData name="Valdir Miranda Pinto" userId="53b37b87f92a8dc6" providerId="LiveId" clId="{49BE6BB4-A799-4FF6-B2B5-40D904D98BCF}" dt="2025-02-24T18:22:37.660" v="4" actId="47"/>
        <pc:sldMkLst>
          <pc:docMk/>
          <pc:sldMk cId="1172860014" sldId="309"/>
        </pc:sldMkLst>
      </pc:sldChg>
      <pc:sldChg chg="del">
        <pc:chgData name="Valdir Miranda Pinto" userId="53b37b87f92a8dc6" providerId="LiveId" clId="{49BE6BB4-A799-4FF6-B2B5-40D904D98BCF}" dt="2025-02-24T18:22:41.852" v="5" actId="47"/>
        <pc:sldMkLst>
          <pc:docMk/>
          <pc:sldMk cId="3943378456" sldId="310"/>
        </pc:sldMkLst>
      </pc:sldChg>
      <pc:sldChg chg="del">
        <pc:chgData name="Valdir Miranda Pinto" userId="53b37b87f92a8dc6" providerId="LiveId" clId="{49BE6BB4-A799-4FF6-B2B5-40D904D98BCF}" dt="2025-02-24T18:22:49.944" v="7" actId="47"/>
        <pc:sldMkLst>
          <pc:docMk/>
          <pc:sldMk cId="2673908878" sldId="311"/>
        </pc:sldMkLst>
      </pc:sldChg>
      <pc:sldChg chg="del">
        <pc:chgData name="Valdir Miranda Pinto" userId="53b37b87f92a8dc6" providerId="LiveId" clId="{49BE6BB4-A799-4FF6-B2B5-40D904D98BCF}" dt="2025-02-24T18:22:56.451" v="8" actId="47"/>
        <pc:sldMkLst>
          <pc:docMk/>
          <pc:sldMk cId="868964581" sldId="312"/>
        </pc:sldMkLst>
      </pc:sldChg>
      <pc:sldChg chg="del">
        <pc:chgData name="Valdir Miranda Pinto" userId="53b37b87f92a8dc6" providerId="LiveId" clId="{49BE6BB4-A799-4FF6-B2B5-40D904D98BCF}" dt="2025-02-24T18:22:58.263" v="9" actId="47"/>
        <pc:sldMkLst>
          <pc:docMk/>
          <pc:sldMk cId="3296312056" sldId="313"/>
        </pc:sldMkLst>
      </pc:sldChg>
      <pc:sldChg chg="del">
        <pc:chgData name="Valdir Miranda Pinto" userId="53b37b87f92a8dc6" providerId="LiveId" clId="{49BE6BB4-A799-4FF6-B2B5-40D904D98BCF}" dt="2025-02-24T18:23:03.117" v="10" actId="47"/>
        <pc:sldMkLst>
          <pc:docMk/>
          <pc:sldMk cId="3304959682" sldId="314"/>
        </pc:sldMkLst>
      </pc:sldChg>
      <pc:sldChg chg="del">
        <pc:chgData name="Valdir Miranda Pinto" userId="53b37b87f92a8dc6" providerId="LiveId" clId="{49BE6BB4-A799-4FF6-B2B5-40D904D98BCF}" dt="2025-02-24T18:23:10.608" v="11" actId="47"/>
        <pc:sldMkLst>
          <pc:docMk/>
          <pc:sldMk cId="2795104099" sldId="315"/>
        </pc:sldMkLst>
      </pc:sldChg>
      <pc:sldChg chg="del">
        <pc:chgData name="Valdir Miranda Pinto" userId="53b37b87f92a8dc6" providerId="LiveId" clId="{49BE6BB4-A799-4FF6-B2B5-40D904D98BCF}" dt="2025-02-24T18:23:12.549" v="12" actId="47"/>
        <pc:sldMkLst>
          <pc:docMk/>
          <pc:sldMk cId="1763108591" sldId="316"/>
        </pc:sldMkLst>
      </pc:sldChg>
      <pc:sldChg chg="del">
        <pc:chgData name="Valdir Miranda Pinto" userId="53b37b87f92a8dc6" providerId="LiveId" clId="{49BE6BB4-A799-4FF6-B2B5-40D904D98BCF}" dt="2025-02-24T18:23:16.784" v="13" actId="47"/>
        <pc:sldMkLst>
          <pc:docMk/>
          <pc:sldMk cId="2130429090" sldId="317"/>
        </pc:sldMkLst>
      </pc:sldChg>
      <pc:sldChg chg="del">
        <pc:chgData name="Valdir Miranda Pinto" userId="53b37b87f92a8dc6" providerId="LiveId" clId="{49BE6BB4-A799-4FF6-B2B5-40D904D98BCF}" dt="2025-02-24T18:23:18.046" v="14" actId="47"/>
        <pc:sldMkLst>
          <pc:docMk/>
          <pc:sldMk cId="403008061" sldId="318"/>
        </pc:sldMkLst>
      </pc:sldChg>
      <pc:sldChg chg="del">
        <pc:chgData name="Valdir Miranda Pinto" userId="53b37b87f92a8dc6" providerId="LiveId" clId="{49BE6BB4-A799-4FF6-B2B5-40D904D98BCF}" dt="2025-02-24T18:23:19.198" v="15" actId="47"/>
        <pc:sldMkLst>
          <pc:docMk/>
          <pc:sldMk cId="3768099981" sldId="319"/>
        </pc:sldMkLst>
      </pc:sldChg>
      <pc:sldChg chg="del">
        <pc:chgData name="Valdir Miranda Pinto" userId="53b37b87f92a8dc6" providerId="LiveId" clId="{49BE6BB4-A799-4FF6-B2B5-40D904D98BCF}" dt="2025-02-24T18:23:32.222" v="20" actId="47"/>
        <pc:sldMkLst>
          <pc:docMk/>
          <pc:sldMk cId="1125181093" sldId="320"/>
        </pc:sldMkLst>
      </pc:sldChg>
      <pc:sldChg chg="del">
        <pc:chgData name="Valdir Miranda Pinto" userId="53b37b87f92a8dc6" providerId="LiveId" clId="{49BE6BB4-A799-4FF6-B2B5-40D904D98BCF}" dt="2025-02-24T18:23:28.338" v="19" actId="47"/>
        <pc:sldMkLst>
          <pc:docMk/>
          <pc:sldMk cId="365234869" sldId="321"/>
        </pc:sldMkLst>
      </pc:sldChg>
      <pc:sldChg chg="del">
        <pc:chgData name="Valdir Miranda Pinto" userId="53b37b87f92a8dc6" providerId="LiveId" clId="{49BE6BB4-A799-4FF6-B2B5-40D904D98BCF}" dt="2025-02-24T18:23:26.803" v="18" actId="47"/>
        <pc:sldMkLst>
          <pc:docMk/>
          <pc:sldMk cId="3662624793" sldId="322"/>
        </pc:sldMkLst>
      </pc:sldChg>
      <pc:sldChg chg="del">
        <pc:chgData name="Valdir Miranda Pinto" userId="53b37b87f92a8dc6" providerId="LiveId" clId="{49BE6BB4-A799-4FF6-B2B5-40D904D98BCF}" dt="2025-02-24T18:23:22.747" v="17" actId="47"/>
        <pc:sldMkLst>
          <pc:docMk/>
          <pc:sldMk cId="1818248851" sldId="323"/>
        </pc:sldMkLst>
      </pc:sldChg>
      <pc:sldChg chg="del">
        <pc:chgData name="Valdir Miranda Pinto" userId="53b37b87f92a8dc6" providerId="LiveId" clId="{49BE6BB4-A799-4FF6-B2B5-40D904D98BCF}" dt="2025-02-24T18:23:20.260" v="16" actId="47"/>
        <pc:sldMkLst>
          <pc:docMk/>
          <pc:sldMk cId="3929162132" sldId="324"/>
        </pc:sldMkLst>
      </pc:sldChg>
      <pc:sldChg chg="del">
        <pc:chgData name="Valdir Miranda Pinto" userId="53b37b87f92a8dc6" providerId="LiveId" clId="{49BE6BB4-A799-4FF6-B2B5-40D904D98BCF}" dt="2025-02-24T18:23:36.811" v="21" actId="47"/>
        <pc:sldMkLst>
          <pc:docMk/>
          <pc:sldMk cId="1788446748" sldId="325"/>
        </pc:sldMkLst>
      </pc:sldChg>
      <pc:sldChg chg="del">
        <pc:chgData name="Valdir Miranda Pinto" userId="53b37b87f92a8dc6" providerId="LiveId" clId="{49BE6BB4-A799-4FF6-B2B5-40D904D98BCF}" dt="2025-02-24T18:23:40.264" v="22" actId="47"/>
        <pc:sldMkLst>
          <pc:docMk/>
          <pc:sldMk cId="1274219149" sldId="328"/>
        </pc:sldMkLst>
      </pc:sldChg>
      <pc:sldChg chg="del">
        <pc:chgData name="Valdir Miranda Pinto" userId="53b37b87f92a8dc6" providerId="LiveId" clId="{49BE6BB4-A799-4FF6-B2B5-40D904D98BCF}" dt="2025-02-24T18:40:23.393" v="113" actId="47"/>
        <pc:sldMkLst>
          <pc:docMk/>
          <pc:sldMk cId="2500395245" sldId="330"/>
        </pc:sldMkLst>
      </pc:sldChg>
      <pc:sldChg chg="del">
        <pc:chgData name="Valdir Miranda Pinto" userId="53b37b87f92a8dc6" providerId="LiveId" clId="{49BE6BB4-A799-4FF6-B2B5-40D904D98BCF}" dt="2025-02-24T18:23:51.154" v="27" actId="47"/>
        <pc:sldMkLst>
          <pc:docMk/>
          <pc:sldMk cId="2861087460" sldId="334"/>
        </pc:sldMkLst>
      </pc:sldChg>
      <pc:sldChg chg="del">
        <pc:chgData name="Valdir Miranda Pinto" userId="53b37b87f92a8dc6" providerId="LiveId" clId="{49BE6BB4-A799-4FF6-B2B5-40D904D98BCF}" dt="2025-02-24T18:23:45.692" v="26" actId="47"/>
        <pc:sldMkLst>
          <pc:docMk/>
          <pc:sldMk cId="3391576727" sldId="335"/>
        </pc:sldMkLst>
      </pc:sldChg>
      <pc:sldChg chg="del">
        <pc:chgData name="Valdir Miranda Pinto" userId="53b37b87f92a8dc6" providerId="LiveId" clId="{49BE6BB4-A799-4FF6-B2B5-40D904D98BCF}" dt="2025-02-24T18:23:44.513" v="25" actId="47"/>
        <pc:sldMkLst>
          <pc:docMk/>
          <pc:sldMk cId="3931956365" sldId="336"/>
        </pc:sldMkLst>
      </pc:sldChg>
      <pc:sldChg chg="del">
        <pc:chgData name="Valdir Miranda Pinto" userId="53b37b87f92a8dc6" providerId="LiveId" clId="{49BE6BB4-A799-4FF6-B2B5-40D904D98BCF}" dt="2025-02-24T18:23:42.453" v="24" actId="47"/>
        <pc:sldMkLst>
          <pc:docMk/>
          <pc:sldMk cId="158324604" sldId="337"/>
        </pc:sldMkLst>
      </pc:sldChg>
      <pc:sldChg chg="del">
        <pc:chgData name="Valdir Miranda Pinto" userId="53b37b87f92a8dc6" providerId="LiveId" clId="{49BE6BB4-A799-4FF6-B2B5-40D904D98BCF}" dt="2025-02-24T18:23:41.313" v="23" actId="47"/>
        <pc:sldMkLst>
          <pc:docMk/>
          <pc:sldMk cId="3174037149" sldId="338"/>
        </pc:sldMkLst>
      </pc:sldChg>
      <pc:sldChg chg="del">
        <pc:chgData name="Valdir Miranda Pinto" userId="53b37b87f92a8dc6" providerId="LiveId" clId="{49BE6BB4-A799-4FF6-B2B5-40D904D98BCF}" dt="2025-02-24T18:23:54.202" v="28" actId="47"/>
        <pc:sldMkLst>
          <pc:docMk/>
          <pc:sldMk cId="3783841035" sldId="339"/>
        </pc:sldMkLst>
      </pc:sldChg>
      <pc:sldChg chg="del">
        <pc:chgData name="Valdir Miranda Pinto" userId="53b37b87f92a8dc6" providerId="LiveId" clId="{49BE6BB4-A799-4FF6-B2B5-40D904D98BCF}" dt="2025-02-24T18:23:55.456" v="29" actId="47"/>
        <pc:sldMkLst>
          <pc:docMk/>
          <pc:sldMk cId="384036783" sldId="340"/>
        </pc:sldMkLst>
      </pc:sldChg>
      <pc:sldChg chg="del">
        <pc:chgData name="Valdir Miranda Pinto" userId="53b37b87f92a8dc6" providerId="LiveId" clId="{49BE6BB4-A799-4FF6-B2B5-40D904D98BCF}" dt="2025-02-24T18:23:58.888" v="30" actId="47"/>
        <pc:sldMkLst>
          <pc:docMk/>
          <pc:sldMk cId="1255075793" sldId="341"/>
        </pc:sldMkLst>
      </pc:sldChg>
      <pc:sldChg chg="del">
        <pc:chgData name="Valdir Miranda Pinto" userId="53b37b87f92a8dc6" providerId="LiveId" clId="{49BE6BB4-A799-4FF6-B2B5-40D904D98BCF}" dt="2025-02-24T18:24:06.738" v="33" actId="47"/>
        <pc:sldMkLst>
          <pc:docMk/>
          <pc:sldMk cId="2885035533" sldId="345"/>
        </pc:sldMkLst>
      </pc:sldChg>
      <pc:sldChg chg="del">
        <pc:chgData name="Valdir Miranda Pinto" userId="53b37b87f92a8dc6" providerId="LiveId" clId="{49BE6BB4-A799-4FF6-B2B5-40D904D98BCF}" dt="2025-02-24T18:24:04.649" v="32" actId="47"/>
        <pc:sldMkLst>
          <pc:docMk/>
          <pc:sldMk cId="3271219096" sldId="346"/>
        </pc:sldMkLst>
      </pc:sldChg>
      <pc:sldChg chg="del">
        <pc:chgData name="Valdir Miranda Pinto" userId="53b37b87f92a8dc6" providerId="LiveId" clId="{49BE6BB4-A799-4FF6-B2B5-40D904D98BCF}" dt="2025-02-24T18:23:59.989" v="31" actId="47"/>
        <pc:sldMkLst>
          <pc:docMk/>
          <pc:sldMk cId="572286331" sldId="347"/>
        </pc:sldMkLst>
      </pc:sldChg>
      <pc:sldChg chg="del">
        <pc:chgData name="Valdir Miranda Pinto" userId="53b37b87f92a8dc6" providerId="LiveId" clId="{49BE6BB4-A799-4FF6-B2B5-40D904D98BCF}" dt="2025-02-24T18:24:16.152" v="38" actId="47"/>
        <pc:sldMkLst>
          <pc:docMk/>
          <pc:sldMk cId="1018272989" sldId="348"/>
        </pc:sldMkLst>
      </pc:sldChg>
      <pc:sldChg chg="del">
        <pc:chgData name="Valdir Miranda Pinto" userId="53b37b87f92a8dc6" providerId="LiveId" clId="{49BE6BB4-A799-4FF6-B2B5-40D904D98BCF}" dt="2025-02-24T18:24:14.908" v="37" actId="47"/>
        <pc:sldMkLst>
          <pc:docMk/>
          <pc:sldMk cId="3355318722" sldId="349"/>
        </pc:sldMkLst>
      </pc:sldChg>
      <pc:sldChg chg="del">
        <pc:chgData name="Valdir Miranda Pinto" userId="53b37b87f92a8dc6" providerId="LiveId" clId="{49BE6BB4-A799-4FF6-B2B5-40D904D98BCF}" dt="2025-02-24T18:24:10.716" v="36" actId="47"/>
        <pc:sldMkLst>
          <pc:docMk/>
          <pc:sldMk cId="2632581800" sldId="350"/>
        </pc:sldMkLst>
      </pc:sldChg>
      <pc:sldChg chg="del">
        <pc:chgData name="Valdir Miranda Pinto" userId="53b37b87f92a8dc6" providerId="LiveId" clId="{49BE6BB4-A799-4FF6-B2B5-40D904D98BCF}" dt="2025-02-24T18:24:09.427" v="35" actId="47"/>
        <pc:sldMkLst>
          <pc:docMk/>
          <pc:sldMk cId="1974135095" sldId="351"/>
        </pc:sldMkLst>
      </pc:sldChg>
      <pc:sldChg chg="del">
        <pc:chgData name="Valdir Miranda Pinto" userId="53b37b87f92a8dc6" providerId="LiveId" clId="{49BE6BB4-A799-4FF6-B2B5-40D904D98BCF}" dt="2025-02-24T18:24:08.207" v="34" actId="47"/>
        <pc:sldMkLst>
          <pc:docMk/>
          <pc:sldMk cId="1197717696" sldId="352"/>
        </pc:sldMkLst>
      </pc:sldChg>
      <pc:sldChg chg="del">
        <pc:chgData name="Valdir Miranda Pinto" userId="53b37b87f92a8dc6" providerId="LiveId" clId="{49BE6BB4-A799-4FF6-B2B5-40D904D98BCF}" dt="2025-02-24T18:40:04.520" v="106" actId="47"/>
        <pc:sldMkLst>
          <pc:docMk/>
          <pc:sldMk cId="2831629653" sldId="384"/>
        </pc:sldMkLst>
      </pc:sldChg>
      <pc:sldChg chg="del">
        <pc:chgData name="Valdir Miranda Pinto" userId="53b37b87f92a8dc6" providerId="LiveId" clId="{49BE6BB4-A799-4FF6-B2B5-40D904D98BCF}" dt="2025-02-24T18:40:20.806" v="112" actId="47"/>
        <pc:sldMkLst>
          <pc:docMk/>
          <pc:sldMk cId="1808551544" sldId="385"/>
        </pc:sldMkLst>
      </pc:sldChg>
      <pc:sldChg chg="del">
        <pc:chgData name="Valdir Miranda Pinto" userId="53b37b87f92a8dc6" providerId="LiveId" clId="{49BE6BB4-A799-4FF6-B2B5-40D904D98BCF}" dt="2025-02-24T18:39:50.692" v="102" actId="47"/>
        <pc:sldMkLst>
          <pc:docMk/>
          <pc:sldMk cId="1860064329" sldId="386"/>
        </pc:sldMkLst>
      </pc:sldChg>
      <pc:sldChg chg="del">
        <pc:chgData name="Valdir Miranda Pinto" userId="53b37b87f92a8dc6" providerId="LiveId" clId="{49BE6BB4-A799-4FF6-B2B5-40D904D98BCF}" dt="2025-02-24T18:40:01.139" v="105" actId="47"/>
        <pc:sldMkLst>
          <pc:docMk/>
          <pc:sldMk cId="1759820052" sldId="387"/>
        </pc:sldMkLst>
      </pc:sldChg>
      <pc:sldChg chg="del">
        <pc:chgData name="Valdir Miranda Pinto" userId="53b37b87f92a8dc6" providerId="LiveId" clId="{49BE6BB4-A799-4FF6-B2B5-40D904D98BCF}" dt="2025-02-24T18:39:59.121" v="104" actId="47"/>
        <pc:sldMkLst>
          <pc:docMk/>
          <pc:sldMk cId="3975752197" sldId="388"/>
        </pc:sldMkLst>
      </pc:sldChg>
      <pc:sldChg chg="del">
        <pc:chgData name="Valdir Miranda Pinto" userId="53b37b87f92a8dc6" providerId="LiveId" clId="{49BE6BB4-A799-4FF6-B2B5-40D904D98BCF}" dt="2025-02-24T18:39:57.654" v="103" actId="47"/>
        <pc:sldMkLst>
          <pc:docMk/>
          <pc:sldMk cId="1854238645" sldId="389"/>
        </pc:sldMkLst>
      </pc:sldChg>
      <pc:sldChg chg="del">
        <pc:chgData name="Valdir Miranda Pinto" userId="53b37b87f92a8dc6" providerId="LiveId" clId="{49BE6BB4-A799-4FF6-B2B5-40D904D98BCF}" dt="2025-02-24T18:40:19.314" v="111" actId="47"/>
        <pc:sldMkLst>
          <pc:docMk/>
          <pc:sldMk cId="3417841586" sldId="390"/>
        </pc:sldMkLst>
      </pc:sldChg>
      <pc:sldChg chg="del">
        <pc:chgData name="Valdir Miranda Pinto" userId="53b37b87f92a8dc6" providerId="LiveId" clId="{49BE6BB4-A799-4FF6-B2B5-40D904D98BCF}" dt="2025-02-24T18:40:13.552" v="108" actId="47"/>
        <pc:sldMkLst>
          <pc:docMk/>
          <pc:sldMk cId="3398562887" sldId="391"/>
        </pc:sldMkLst>
      </pc:sldChg>
      <pc:sldChg chg="del">
        <pc:chgData name="Valdir Miranda Pinto" userId="53b37b87f92a8dc6" providerId="LiveId" clId="{49BE6BB4-A799-4FF6-B2B5-40D904D98BCF}" dt="2025-02-24T18:40:15.513" v="109" actId="47"/>
        <pc:sldMkLst>
          <pc:docMk/>
          <pc:sldMk cId="315418890" sldId="392"/>
        </pc:sldMkLst>
      </pc:sldChg>
      <pc:sldChg chg="del">
        <pc:chgData name="Valdir Miranda Pinto" userId="53b37b87f92a8dc6" providerId="LiveId" clId="{49BE6BB4-A799-4FF6-B2B5-40D904D98BCF}" dt="2025-02-24T18:40:17.441" v="110" actId="47"/>
        <pc:sldMkLst>
          <pc:docMk/>
          <pc:sldMk cId="775347890" sldId="393"/>
        </pc:sldMkLst>
      </pc:sldChg>
      <pc:sldChg chg="del">
        <pc:chgData name="Valdir Miranda Pinto" userId="53b37b87f92a8dc6" providerId="LiveId" clId="{49BE6BB4-A799-4FF6-B2B5-40D904D98BCF}" dt="2025-02-24T18:40:11.460" v="107" actId="47"/>
        <pc:sldMkLst>
          <pc:docMk/>
          <pc:sldMk cId="2865295873" sldId="394"/>
        </pc:sldMkLst>
      </pc:sldChg>
      <pc:sldChg chg="modSp mod">
        <pc:chgData name="Valdir Miranda Pinto" userId="53b37b87f92a8dc6" providerId="LiveId" clId="{49BE6BB4-A799-4FF6-B2B5-40D904D98BCF}" dt="2025-02-24T18:33:24.342" v="74" actId="6549"/>
        <pc:sldMkLst>
          <pc:docMk/>
          <pc:sldMk cId="1910649069" sldId="399"/>
        </pc:sldMkLst>
        <pc:spChg chg="mod">
          <ac:chgData name="Valdir Miranda Pinto" userId="53b37b87f92a8dc6" providerId="LiveId" clId="{49BE6BB4-A799-4FF6-B2B5-40D904D98BCF}" dt="2025-02-24T18:33:24.342" v="74" actId="6549"/>
          <ac:spMkLst>
            <pc:docMk/>
            <pc:sldMk cId="1910649069" sldId="399"/>
            <ac:spMk id="3" creationId="{00000000-0000-0000-0000-000000000000}"/>
          </ac:spMkLst>
        </pc:spChg>
      </pc:sldChg>
      <pc:sldChg chg="modSp mod">
        <pc:chgData name="Valdir Miranda Pinto" userId="53b37b87f92a8dc6" providerId="LiveId" clId="{49BE6BB4-A799-4FF6-B2B5-40D904D98BCF}" dt="2025-02-24T18:36:48.625" v="83" actId="20577"/>
        <pc:sldMkLst>
          <pc:docMk/>
          <pc:sldMk cId="2354675121" sldId="408"/>
        </pc:sldMkLst>
        <pc:graphicFrameChg chg="modGraphic">
          <ac:chgData name="Valdir Miranda Pinto" userId="53b37b87f92a8dc6" providerId="LiveId" clId="{49BE6BB4-A799-4FF6-B2B5-40D904D98BCF}" dt="2025-02-24T18:36:48.625" v="83" actId="20577"/>
          <ac:graphicFrameMkLst>
            <pc:docMk/>
            <pc:sldMk cId="2354675121" sldId="408"/>
            <ac:graphicFrameMk id="6" creationId="{00000000-0000-0000-0000-000000000000}"/>
          </ac:graphicFrameMkLst>
        </pc:graphicFrameChg>
      </pc:sldChg>
      <pc:sldChg chg="del">
        <pc:chgData name="Valdir Miranda Pinto" userId="53b37b87f92a8dc6" providerId="LiveId" clId="{49BE6BB4-A799-4FF6-B2B5-40D904D98BCF}" dt="2025-02-24T18:38:19.114" v="84" actId="47"/>
        <pc:sldMkLst>
          <pc:docMk/>
          <pc:sldMk cId="1781895610" sldId="413"/>
        </pc:sldMkLst>
      </pc:sldChg>
      <pc:sldChg chg="del">
        <pc:chgData name="Valdir Miranda Pinto" userId="53b37b87f92a8dc6" providerId="LiveId" clId="{49BE6BB4-A799-4FF6-B2B5-40D904D98BCF}" dt="2025-02-24T18:38:32.165" v="86" actId="47"/>
        <pc:sldMkLst>
          <pc:docMk/>
          <pc:sldMk cId="22819474" sldId="414"/>
        </pc:sldMkLst>
      </pc:sldChg>
      <pc:sldChg chg="del">
        <pc:chgData name="Valdir Miranda Pinto" userId="53b37b87f92a8dc6" providerId="LiveId" clId="{49BE6BB4-A799-4FF6-B2B5-40D904D98BCF}" dt="2025-02-24T18:38:29.222" v="85" actId="47"/>
        <pc:sldMkLst>
          <pc:docMk/>
          <pc:sldMk cId="296960478" sldId="423"/>
        </pc:sldMkLst>
      </pc:sldChg>
      <pc:sldChg chg="del">
        <pc:chgData name="Valdir Miranda Pinto" userId="53b37b87f92a8dc6" providerId="LiveId" clId="{49BE6BB4-A799-4FF6-B2B5-40D904D98BCF}" dt="2025-02-24T18:38:53.005" v="90" actId="47"/>
        <pc:sldMkLst>
          <pc:docMk/>
          <pc:sldMk cId="3953174865" sldId="424"/>
        </pc:sldMkLst>
      </pc:sldChg>
      <pc:sldChg chg="del">
        <pc:chgData name="Valdir Miranda Pinto" userId="53b37b87f92a8dc6" providerId="LiveId" clId="{49BE6BB4-A799-4FF6-B2B5-40D904D98BCF}" dt="2025-02-24T18:38:59.358" v="91" actId="47"/>
        <pc:sldMkLst>
          <pc:docMk/>
          <pc:sldMk cId="3989825722" sldId="425"/>
        </pc:sldMkLst>
      </pc:sldChg>
      <pc:sldChg chg="del">
        <pc:chgData name="Valdir Miranda Pinto" userId="53b37b87f92a8dc6" providerId="LiveId" clId="{49BE6BB4-A799-4FF6-B2B5-40D904D98BCF}" dt="2025-02-24T18:38:50.536" v="89" actId="47"/>
        <pc:sldMkLst>
          <pc:docMk/>
          <pc:sldMk cId="1480987078" sldId="426"/>
        </pc:sldMkLst>
      </pc:sldChg>
      <pc:sldChg chg="del">
        <pc:chgData name="Valdir Miranda Pinto" userId="53b37b87f92a8dc6" providerId="LiveId" clId="{49BE6BB4-A799-4FF6-B2B5-40D904D98BCF}" dt="2025-02-24T18:38:41.535" v="88" actId="47"/>
        <pc:sldMkLst>
          <pc:docMk/>
          <pc:sldMk cId="3246241766" sldId="427"/>
        </pc:sldMkLst>
      </pc:sldChg>
      <pc:sldChg chg="del">
        <pc:chgData name="Valdir Miranda Pinto" userId="53b37b87f92a8dc6" providerId="LiveId" clId="{49BE6BB4-A799-4FF6-B2B5-40D904D98BCF}" dt="2025-02-24T18:38:38.565" v="87" actId="47"/>
        <pc:sldMkLst>
          <pc:docMk/>
          <pc:sldMk cId="3622800278" sldId="428"/>
        </pc:sldMkLst>
      </pc:sldChg>
      <pc:sldChg chg="del">
        <pc:chgData name="Valdir Miranda Pinto" userId="53b37b87f92a8dc6" providerId="LiveId" clId="{49BE6BB4-A799-4FF6-B2B5-40D904D98BCF}" dt="2025-02-24T18:39:02.819" v="92" actId="47"/>
        <pc:sldMkLst>
          <pc:docMk/>
          <pc:sldMk cId="1845691173" sldId="429"/>
        </pc:sldMkLst>
      </pc:sldChg>
      <pc:sldChg chg="del">
        <pc:chgData name="Valdir Miranda Pinto" userId="53b37b87f92a8dc6" providerId="LiveId" clId="{49BE6BB4-A799-4FF6-B2B5-40D904D98BCF}" dt="2025-02-24T18:39:11.271" v="94" actId="47"/>
        <pc:sldMkLst>
          <pc:docMk/>
          <pc:sldMk cId="2434000074" sldId="430"/>
        </pc:sldMkLst>
      </pc:sldChg>
      <pc:sldChg chg="del">
        <pc:chgData name="Valdir Miranda Pinto" userId="53b37b87f92a8dc6" providerId="LiveId" clId="{49BE6BB4-A799-4FF6-B2B5-40D904D98BCF}" dt="2025-02-24T18:39:13.753" v="95" actId="47"/>
        <pc:sldMkLst>
          <pc:docMk/>
          <pc:sldMk cId="922574975" sldId="431"/>
        </pc:sldMkLst>
      </pc:sldChg>
      <pc:sldChg chg="del">
        <pc:chgData name="Valdir Miranda Pinto" userId="53b37b87f92a8dc6" providerId="LiveId" clId="{49BE6BB4-A799-4FF6-B2B5-40D904D98BCF}" dt="2025-02-24T18:39:16.578" v="96" actId="47"/>
        <pc:sldMkLst>
          <pc:docMk/>
          <pc:sldMk cId="1221027573" sldId="432"/>
        </pc:sldMkLst>
      </pc:sldChg>
      <pc:sldChg chg="del">
        <pc:chgData name="Valdir Miranda Pinto" userId="53b37b87f92a8dc6" providerId="LiveId" clId="{49BE6BB4-A799-4FF6-B2B5-40D904D98BCF}" dt="2025-02-24T18:39:23.479" v="97" actId="47"/>
        <pc:sldMkLst>
          <pc:docMk/>
          <pc:sldMk cId="1811729163" sldId="433"/>
        </pc:sldMkLst>
      </pc:sldChg>
      <pc:sldChg chg="del">
        <pc:chgData name="Valdir Miranda Pinto" userId="53b37b87f92a8dc6" providerId="LiveId" clId="{49BE6BB4-A799-4FF6-B2B5-40D904D98BCF}" dt="2025-02-24T18:39:25.167" v="98" actId="47"/>
        <pc:sldMkLst>
          <pc:docMk/>
          <pc:sldMk cId="4150815729" sldId="434"/>
        </pc:sldMkLst>
      </pc:sldChg>
      <pc:sldChg chg="del">
        <pc:chgData name="Valdir Miranda Pinto" userId="53b37b87f92a8dc6" providerId="LiveId" clId="{49BE6BB4-A799-4FF6-B2B5-40D904D98BCF}" dt="2025-02-24T18:39:32.324" v="99" actId="47"/>
        <pc:sldMkLst>
          <pc:docMk/>
          <pc:sldMk cId="2806948511" sldId="435"/>
        </pc:sldMkLst>
      </pc:sldChg>
      <pc:sldChg chg="del">
        <pc:chgData name="Valdir Miranda Pinto" userId="53b37b87f92a8dc6" providerId="LiveId" clId="{49BE6BB4-A799-4FF6-B2B5-40D904D98BCF}" dt="2025-02-24T18:39:33.889" v="100" actId="47"/>
        <pc:sldMkLst>
          <pc:docMk/>
          <pc:sldMk cId="4043349837" sldId="436"/>
        </pc:sldMkLst>
      </pc:sldChg>
      <pc:sldChg chg="del">
        <pc:chgData name="Valdir Miranda Pinto" userId="53b37b87f92a8dc6" providerId="LiveId" clId="{49BE6BB4-A799-4FF6-B2B5-40D904D98BCF}" dt="2025-02-24T18:39:37.398" v="101" actId="47"/>
        <pc:sldMkLst>
          <pc:docMk/>
          <pc:sldMk cId="885096452" sldId="437"/>
        </pc:sldMkLst>
      </pc:sldChg>
      <pc:sldChg chg="del">
        <pc:chgData name="Valdir Miranda Pinto" userId="53b37b87f92a8dc6" providerId="LiveId" clId="{49BE6BB4-A799-4FF6-B2B5-40D904D98BCF}" dt="2025-02-24T18:24:18.019" v="39" actId="47"/>
        <pc:sldMkLst>
          <pc:docMk/>
          <pc:sldMk cId="179976971" sldId="438"/>
        </pc:sldMkLst>
      </pc:sldChg>
      <pc:sldChg chg="del">
        <pc:chgData name="Valdir Miranda Pinto" userId="53b37b87f92a8dc6" providerId="LiveId" clId="{49BE6BB4-A799-4FF6-B2B5-40D904D98BCF}" dt="2025-02-24T18:24:33.525" v="40" actId="47"/>
        <pc:sldMkLst>
          <pc:docMk/>
          <pc:sldMk cId="2000026743" sldId="439"/>
        </pc:sldMkLst>
      </pc:sldChg>
      <pc:sldChg chg="del">
        <pc:chgData name="Valdir Miranda Pinto" userId="53b37b87f92a8dc6" providerId="LiveId" clId="{49BE6BB4-A799-4FF6-B2B5-40D904D98BCF}" dt="2025-02-24T18:24:38.732" v="42" actId="47"/>
        <pc:sldMkLst>
          <pc:docMk/>
          <pc:sldMk cId="2676803582" sldId="440"/>
        </pc:sldMkLst>
      </pc:sldChg>
      <pc:sldChg chg="del">
        <pc:chgData name="Valdir Miranda Pinto" userId="53b37b87f92a8dc6" providerId="LiveId" clId="{49BE6BB4-A799-4FF6-B2B5-40D904D98BCF}" dt="2025-02-24T18:24:43.081" v="43" actId="47"/>
        <pc:sldMkLst>
          <pc:docMk/>
          <pc:sldMk cId="968036064" sldId="441"/>
        </pc:sldMkLst>
      </pc:sldChg>
      <pc:sldChg chg="del">
        <pc:chgData name="Valdir Miranda Pinto" userId="53b37b87f92a8dc6" providerId="LiveId" clId="{49BE6BB4-A799-4FF6-B2B5-40D904D98BCF}" dt="2025-02-24T18:24:44.384" v="44" actId="47"/>
        <pc:sldMkLst>
          <pc:docMk/>
          <pc:sldMk cId="2956933782" sldId="442"/>
        </pc:sldMkLst>
      </pc:sldChg>
      <pc:sldChg chg="del">
        <pc:chgData name="Valdir Miranda Pinto" userId="53b37b87f92a8dc6" providerId="LiveId" clId="{49BE6BB4-A799-4FF6-B2B5-40D904D98BCF}" dt="2025-02-24T18:24:46.061" v="45" actId="47"/>
        <pc:sldMkLst>
          <pc:docMk/>
          <pc:sldMk cId="1391770222" sldId="443"/>
        </pc:sldMkLst>
      </pc:sldChg>
      <pc:sldChg chg="del">
        <pc:chgData name="Valdir Miranda Pinto" userId="53b37b87f92a8dc6" providerId="LiveId" clId="{49BE6BB4-A799-4FF6-B2B5-40D904D98BCF}" dt="2025-02-24T18:39:06.963" v="93" actId="47"/>
        <pc:sldMkLst>
          <pc:docMk/>
          <pc:sldMk cId="794442876" sldId="444"/>
        </pc:sldMkLst>
      </pc:sldChg>
      <pc:sldChg chg="del">
        <pc:chgData name="Valdir Miranda Pinto" userId="53b37b87f92a8dc6" providerId="LiveId" clId="{49BE6BB4-A799-4FF6-B2B5-40D904D98BCF}" dt="2025-02-24T18:24:35.490" v="41" actId="47"/>
        <pc:sldMkLst>
          <pc:docMk/>
          <pc:sldMk cId="1981486539" sldId="445"/>
        </pc:sldMkLst>
      </pc:sldChg>
      <pc:sldChg chg="addSp delSp modSp add mod">
        <pc:chgData name="Valdir Miranda Pinto" userId="53b37b87f92a8dc6" providerId="LiveId" clId="{49BE6BB4-A799-4FF6-B2B5-40D904D98BCF}" dt="2025-02-24T18:32:18.342" v="62" actId="20577"/>
        <pc:sldMkLst>
          <pc:docMk/>
          <pc:sldMk cId="856728605" sldId="459"/>
        </pc:sldMkLst>
        <pc:spChg chg="add mod">
          <ac:chgData name="Valdir Miranda Pinto" userId="53b37b87f92a8dc6" providerId="LiveId" clId="{49BE6BB4-A799-4FF6-B2B5-40D904D98BCF}" dt="2025-02-24T18:32:18.342" v="62" actId="20577"/>
          <ac:spMkLst>
            <pc:docMk/>
            <pc:sldMk cId="856728605" sldId="459"/>
            <ac:spMk id="7" creationId="{B197FAD9-CA5F-DA71-767B-EA148F143DD8}"/>
          </ac:spMkLst>
        </pc:spChg>
        <pc:picChg chg="del">
          <ac:chgData name="Valdir Miranda Pinto" userId="53b37b87f92a8dc6" providerId="LiveId" clId="{49BE6BB4-A799-4FF6-B2B5-40D904D98BCF}" dt="2025-02-24T18:32:11.182" v="47" actId="478"/>
          <ac:picMkLst>
            <pc:docMk/>
            <pc:sldMk cId="856728605" sldId="459"/>
            <ac:picMk id="8" creationId="{0424725D-44AC-C221-9496-B66F04C1BD0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06AA1-D552-438F-8FB9-EC0434F6625D}" type="datetimeFigureOut">
              <a:rPr lang="pt-BR" smtClean="0"/>
              <a:t>09/12/2025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D6056-8CFE-4124-942E-320D651394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365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6056-8CFE-4124-942E-320D6513949D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0360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74769-92F7-4934-51E8-369A0F77E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F31C015-006F-ABD5-8DD7-3814217C07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DA15AA7-AF4E-B0FC-4CBF-C7AE00386D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861AD20-E741-BFD7-6D72-2A042806BD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D6056-8CFE-4124-942E-320D6513949D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55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E0C0D-BC15-4ACA-AD64-EBB5000202A6}" type="datetime1">
              <a:rPr lang="pt-BR" smtClean="0"/>
              <a:t>09/12/2025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84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DD503-473E-4E9C-947E-97F6E32F30B9}" type="datetime1">
              <a:rPr lang="pt-BR" smtClean="0"/>
              <a:t>09/12/2025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65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8B2EC-A6AF-408D-A660-D0D378042C86}" type="datetime1">
              <a:rPr lang="pt-BR" smtClean="0"/>
              <a:t>09/12/2025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84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BA5FF-2EB2-4B66-9474-BD37CAE4ED9E}" type="datetime1">
              <a:rPr lang="pt-BR" smtClean="0"/>
              <a:t>09/12/2025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17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4C307-98D0-40CC-AD07-A95B7E8FE8D4}" type="datetime1">
              <a:rPr lang="pt-BR" smtClean="0"/>
              <a:t>09/12/2025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016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B6BC-85D7-43A0-822A-CE842E724AB5}" type="datetime1">
              <a:rPr lang="pt-BR" smtClean="0"/>
              <a:t>09/12/2025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29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BFF72-8021-4FF7-A4C1-D1569226282E}" type="datetime1">
              <a:rPr lang="pt-BR" smtClean="0"/>
              <a:t>09/12/2025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75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8206-9279-44D8-A714-3EEB0652C9EB}" type="datetime1">
              <a:rPr lang="pt-BR" smtClean="0"/>
              <a:t>09/12/2025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15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BBFD-0F60-4B70-BEC1-FDF3E42FC133}" type="datetime1">
              <a:rPr lang="pt-BR" smtClean="0"/>
              <a:t>09/12/2025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83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340C-C2D9-46C8-A41A-2CCA93AF2CEA}" type="datetime1">
              <a:rPr lang="pt-BR" smtClean="0"/>
              <a:t>09/12/2025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78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E66FE-8E0D-4F60-BE7D-26EBD3ADC42F}" type="datetime1">
              <a:rPr lang="pt-BR" smtClean="0"/>
              <a:t>09/12/2025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17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27F9B-59B9-40F5-9E04-0B6335B52A2E}" type="datetime1">
              <a:rPr lang="pt-BR" smtClean="0"/>
              <a:t>09/12/2025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UNYPÚBLICA UNYFLEX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8141-5781-4FD4-9552-C5D35CA500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66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8301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                                EXECUÇÃO ORÇAMENTÁRIA</a:t>
            </a:r>
          </a:p>
          <a:p>
            <a:pPr>
              <a:buFontTx/>
              <a:buChar char="-"/>
            </a:pPr>
            <a:endParaRPr lang="pt-BR" b="1" dirty="0"/>
          </a:p>
          <a:p>
            <a:pPr>
              <a:buFontTx/>
              <a:buChar char="-"/>
            </a:pPr>
            <a:r>
              <a:rPr lang="pt-BR" b="1" dirty="0"/>
              <a:t>Balanço Orçamentário</a:t>
            </a:r>
          </a:p>
          <a:p>
            <a:pPr>
              <a:buFontTx/>
              <a:buChar char="-"/>
            </a:pPr>
            <a:r>
              <a:rPr lang="pt-BR" b="1" dirty="0"/>
              <a:t>Balanço Financeiro</a:t>
            </a:r>
          </a:p>
          <a:p>
            <a:pPr>
              <a:buFontTx/>
              <a:buChar char="-"/>
            </a:pPr>
            <a:r>
              <a:rPr lang="pt-BR" b="1" dirty="0"/>
              <a:t>Demonstração das Variações Patrimoniais e Balanço Compensado</a:t>
            </a:r>
          </a:p>
          <a:p>
            <a:pPr>
              <a:buFontTx/>
              <a:buChar char="-"/>
            </a:pPr>
            <a:r>
              <a:rPr lang="pt-BR" b="1" dirty="0"/>
              <a:t>Relatórios LRF (Trimestrais)</a:t>
            </a:r>
          </a:p>
          <a:p>
            <a:pPr>
              <a:buFontTx/>
              <a:buChar char="-"/>
            </a:pPr>
            <a:r>
              <a:rPr lang="pt-BR" b="1" dirty="0"/>
              <a:t>Prestação de Contas (de governo) – TCE - </a:t>
            </a:r>
            <a:r>
              <a:rPr lang="pt-BR" b="1" dirty="0" err="1"/>
              <a:t>Pr</a:t>
            </a:r>
            <a:endParaRPr lang="pt-BR" b="1" dirty="0"/>
          </a:p>
          <a:p>
            <a:r>
              <a:rPr lang="pt-BR" b="1" dirty="0"/>
              <a:t>                         Inventário Almoxarifado.</a:t>
            </a:r>
          </a:p>
          <a:p>
            <a:r>
              <a:rPr lang="pt-BR" b="1" dirty="0"/>
              <a:t>                         Inventário Patrimônio.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7045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3000" b="1" dirty="0">
                <a:latin typeface="Arial" panose="020B0604020202020204" pitchFamily="34" charset="0"/>
                <a:cs typeface="Arial" panose="020B0604020202020204" pitchFamily="34" charset="0"/>
              </a:rPr>
              <a:t>Estágios da Despesa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1 – Fixação;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2 – Programação;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3 – Licitação;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4 –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Empenho;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5 –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Liquidação;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6 – Suprimento e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7 – </a:t>
            </a: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Pagamento.</a:t>
            </a:r>
          </a:p>
          <a:p>
            <a:endParaRPr lang="pt-BR" b="1" dirty="0"/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Atendimento a lei 131/2009 e decreto 10540/2020(SIAFIC)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7806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/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Estágios da Receita:</a:t>
            </a: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1- Previsão;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2- Lançamento;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3- Arrecadação e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4- Recolhimento.</a:t>
            </a:r>
          </a:p>
          <a:p>
            <a:endParaRPr lang="pt-BR" b="1" dirty="0"/>
          </a:p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Atendimento a lei 131/2009 e decreto 10540/2020(SIAFIC)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419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 lnSpcReduction="10000"/>
          </a:bodyPr>
          <a:lstStyle/>
          <a:p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EFICIÊNCIA – EFICÁCIA - EFETIVIDADE</a:t>
            </a:r>
          </a:p>
          <a:p>
            <a:endParaRPr lang="pt-BR" b="1" dirty="0"/>
          </a:p>
          <a:p>
            <a:r>
              <a:rPr lang="pt-BR" sz="3900" b="1" dirty="0"/>
              <a:t>Eficiência:</a:t>
            </a:r>
            <a:br>
              <a:rPr lang="pt-BR" sz="3200" dirty="0"/>
            </a:br>
            <a:r>
              <a:rPr lang="pt-BR" sz="3200" dirty="0"/>
              <a:t>	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Capacidade administrativa de produzir o máximo de resultados com o mínimo de recursos, energia e tempo; 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- Produzir o máximo com o mínimo de desperdício;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- Produtividade operacional;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- Eficiência está associada à racionalidade - produtividade (ação, força, virtude de produzir).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latin typeface="Arial" pitchFamily="34" charset="0"/>
                <a:cs typeface="Arial" pitchFamily="34" charset="0"/>
              </a:rPr>
              <a:t> 	-</a:t>
            </a:r>
            <a:r>
              <a:rPr lang="pt-BR" dirty="0">
                <a:latin typeface="Arial" pitchFamily="34" charset="0"/>
                <a:cs typeface="Arial" pitchFamily="34" charset="0"/>
              </a:rPr>
              <a:t>Ato de fazer certo as coisas. Realizar um trabalho com perfeição.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6654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 lnSpcReduction="10000"/>
          </a:bodyPr>
          <a:lstStyle/>
          <a:p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EFICIÊNCIA – EFICÁCIA - EFETIVIDADE</a:t>
            </a:r>
          </a:p>
          <a:p>
            <a:endParaRPr lang="pt-BR" b="1" dirty="0"/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Eficácia</a:t>
            </a:r>
          </a:p>
          <a:p>
            <a:r>
              <a:rPr lang="pt-BR" b="1" dirty="0">
                <a:latin typeface="Arial" pitchFamily="34" charset="0"/>
                <a:cs typeface="Arial" pitchFamily="34" charset="0"/>
              </a:rPr>
              <a:t>	</a:t>
            </a:r>
            <a:r>
              <a:rPr lang="pt-BR" dirty="0">
                <a:latin typeface="Arial" panose="020B0604020202020204" pitchFamily="34" charset="0"/>
                <a:cs typeface="Arial" pitchFamily="34" charset="0"/>
              </a:rPr>
              <a:t> – Fazer as coisas certas. É saber o que fazer.</a:t>
            </a:r>
          </a:p>
          <a:p>
            <a:r>
              <a:rPr lang="pt-BR" dirty="0">
                <a:latin typeface="Arial" panose="020B0604020202020204" pitchFamily="34" charset="0"/>
                <a:cs typeface="Arial" pitchFamily="34" charset="0"/>
              </a:rPr>
              <a:t>	 – Um plano mais amplo não se limitando apenas no cumprimento de um trabalho, mas sim na resolução total de uma situação.</a:t>
            </a:r>
          </a:p>
          <a:p>
            <a:r>
              <a:rPr lang="pt-BR" dirty="0">
                <a:latin typeface="Arial" panose="020B0604020202020204" pitchFamily="34" charset="0"/>
                <a:cs typeface="Arial" pitchFamily="34" charset="0"/>
              </a:rPr>
              <a:t>	- Está associada à noção do ótimo, metas e tempo;</a:t>
            </a:r>
            <a:br>
              <a:rPr lang="pt-BR" dirty="0">
                <a:latin typeface="Arial" panose="020B0604020202020204" pitchFamily="34" charset="0"/>
                <a:cs typeface="Arial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itchFamily="34" charset="0"/>
              </a:rPr>
              <a:t>	- Relação entre resultados pretendidos e  resultados obtidos;</a:t>
            </a:r>
            <a:br>
              <a:rPr lang="pt-BR" dirty="0">
                <a:latin typeface="Arial" panose="020B0604020202020204" pitchFamily="34" charset="0"/>
                <a:cs typeface="Arial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itchFamily="34" charset="0"/>
              </a:rPr>
              <a:t>	- Grau em que se alcançam os objetivos e as metas em um determinado período de tempo, sem levar em conta os custos.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188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EFICIÊNCIA – EFICÁCIA - EFETIVIDADE</a:t>
            </a:r>
          </a:p>
          <a:p>
            <a:endParaRPr lang="pt-BR" b="1" dirty="0"/>
          </a:p>
          <a:p>
            <a:r>
              <a:rPr lang="pt-BR" b="1" dirty="0"/>
              <a:t>Efetividade:</a:t>
            </a:r>
            <a:br>
              <a:rPr lang="pt-BR" dirty="0"/>
            </a:br>
            <a:br>
              <a:rPr lang="pt-BR" dirty="0"/>
            </a:br>
            <a:r>
              <a:rPr lang="pt-BR" dirty="0"/>
              <a:t>	-Diz respeito ao resultado concreto, ou às ações que fizeram acontecer esse resultado concreto (fins – objetivo e metas desejadas); </a:t>
            </a:r>
            <a:br>
              <a:rPr lang="pt-BR" dirty="0"/>
            </a:br>
            <a:r>
              <a:rPr lang="pt-BR" dirty="0"/>
              <a:t>	-Estabelece a relação entre os resultados e o objetivo.</a:t>
            </a: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18974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EFICIÊNCIA – EFICÁCIA - EFETIVIDADE</a:t>
            </a:r>
          </a:p>
          <a:p>
            <a:endParaRPr lang="pt-BR" b="1" dirty="0"/>
          </a:p>
          <a:p>
            <a:pPr algn="just"/>
            <a:r>
              <a:rPr lang="pt-BR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Exemplo –  Cavar um poço.</a:t>
            </a:r>
          </a:p>
          <a:p>
            <a:pPr marL="0" indent="0" algn="just">
              <a:buNone/>
            </a:pPr>
            <a:r>
              <a:rPr lang="pt-BR" b="1" dirty="0">
                <a:latin typeface="Arial" pitchFamily="34" charset="0"/>
                <a:cs typeface="Arial" pitchFamily="34" charset="0"/>
              </a:rPr>
              <a:t>		     </a:t>
            </a: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57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A39039-0A3B-2C62-F620-9036F665D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ADD16-F711-BD10-A4B8-ADA17A364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F5007E-60D2-6370-CFFB-749728573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 lnSpcReduction="10000"/>
          </a:bodyPr>
          <a:lstStyle/>
          <a:p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INTELIGÊNCIA ARTIFICIAL</a:t>
            </a:r>
          </a:p>
          <a:p>
            <a:endParaRPr lang="pt-BR" b="1" dirty="0"/>
          </a:p>
          <a:p>
            <a:pPr algn="just"/>
            <a:r>
              <a:rPr lang="pt-BR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Chat GPT</a:t>
            </a:r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 Gemini.</a:t>
            </a:r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Copilot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 CROC</a:t>
            </a:r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err="1">
                <a:latin typeface="Arial" pitchFamily="34" charset="0"/>
                <a:cs typeface="Arial" pitchFamily="34" charset="0"/>
              </a:rPr>
              <a:t>Manus</a:t>
            </a:r>
            <a:endParaRPr lang="pt-BR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b="1" dirty="0">
                <a:latin typeface="Arial" pitchFamily="34" charset="0"/>
                <a:cs typeface="Arial" pitchFamily="34" charset="0"/>
              </a:rPr>
              <a:t> Desenvolvimento de Prompt - Youtube</a:t>
            </a:r>
          </a:p>
          <a:p>
            <a:r>
              <a:rPr lang="pt-BR" b="1" dirty="0"/>
              <a:t> Referências Bibliográficas</a:t>
            </a:r>
          </a:p>
          <a:p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A7D3894-4C1F-A9B5-26A4-1FC351F3C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E74160E-EB0F-3982-A5A8-2321F764E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72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8"/>
            <a:ext cx="10666270" cy="682579"/>
          </a:xfrm>
        </p:spPr>
        <p:txBody>
          <a:bodyPr>
            <a:normAutofit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/>
          <a:lstStyle/>
          <a:p>
            <a:endParaRPr lang="pt-BR" b="1" dirty="0"/>
          </a:p>
          <a:p>
            <a:pPr marL="0" indent="0">
              <a:buNone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LEGISLAÇÃO:</a:t>
            </a:r>
          </a:p>
          <a:p>
            <a:pPr lvl="2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Decreto 99.658/90</a:t>
            </a:r>
          </a:p>
          <a:p>
            <a:pPr lvl="2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IN 205/88 SEDAP</a:t>
            </a:r>
          </a:p>
          <a:p>
            <a:pPr lvl="2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Decreto Lei 200/67</a:t>
            </a:r>
          </a:p>
          <a:p>
            <a:pPr lvl="2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Lei 19.322/2017 Governo do Estado do Pr.</a:t>
            </a:r>
          </a:p>
          <a:p>
            <a:pPr lvl="2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Lei 4.320/64</a:t>
            </a:r>
          </a:p>
          <a:p>
            <a:pPr lvl="2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Portaria 344/98 Armazenamento de Medicamentos sujeitos a Controle Especial</a:t>
            </a:r>
          </a:p>
          <a:p>
            <a:pPr lvl="2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Portaria 448 13/09/2002</a:t>
            </a:r>
          </a:p>
          <a:p>
            <a:pPr lvl="2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669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/>
          <a:lstStyle/>
          <a:p>
            <a:endParaRPr lang="pt-BR" b="1" dirty="0"/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1  ATIVO IMOBILIZADO</a:t>
            </a:r>
          </a:p>
          <a:p>
            <a:pPr marL="0" indent="0">
              <a:buNone/>
            </a:pPr>
            <a:r>
              <a:rPr lang="pt-BR" b="1" dirty="0"/>
              <a:t>     </a:t>
            </a:r>
          </a:p>
          <a:p>
            <a:pPr lvl="1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Bens Móveis</a:t>
            </a:r>
          </a:p>
          <a:p>
            <a:pPr lvl="1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Bens Imóveis</a:t>
            </a:r>
          </a:p>
          <a:p>
            <a:pPr lvl="1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Bens Intangíveis</a:t>
            </a: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2809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2</a:t>
            </a:fld>
            <a:endParaRPr lang="pt-BR"/>
          </a:p>
        </p:txBody>
      </p:sp>
      <p:pic>
        <p:nvPicPr>
          <p:cNvPr id="6" name="Picture 5" descr="C:\Users\Uni\Desktop\novos slides\Fu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52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Users\Uni\Desktop\novos slides\realizaca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669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Conceito de Material (patrimônio)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É uma designação genérica de equipamentos, componentes, sobressalentes, acessórios, veículos em geral, matérias primas e outros itens empregados ou passíveis de emprego nas atividades das organizações Públicas Municipais, Estaduais e Federais, independente de qualquer fator, bem como aquele oriundo de demolição ou desmontagem, aparas, acondicionamentos, embalagens e resíduos economicamente aproveitáveis.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3839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Material de Consumo  (almoxarifado)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É aquele que, em razão de seu uso corrente e de definição da Lei nº 4.320/64, perde normalmente sua identidade física e/ou tem sua utilização limitada em dois anos.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66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5FF9AE-5A14-C56C-7BD1-D223B9B71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84C54-3F28-ED3E-8744-452501C45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BD7706-5879-C3CC-8793-EBB74D92C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/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Material Permanente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É aquele que, em razão de seu uso corrente não perde a sua identidade física, mesmo quando incorporado a outro bem e/ou tem uma durabilidade superior a dois anos.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A86E81D-941C-D6A4-9B19-72AD4EC2E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UNYPÚBLICA UNYFLEX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C05E2FA-CFFE-8EDE-235F-2524150FB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413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2191999" cy="528034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Bens Permanente</a:t>
            </a: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Físico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PATRIMÔNIO </a:t>
            </a:r>
          </a:p>
          <a:p>
            <a:pPr algn="just"/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53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2191999" cy="528034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Bens Permanente</a:t>
            </a: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Físico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Previsão Legal: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 205/88 Secretaria de Administração da Presidência da Republica</a:t>
            </a: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Conceito de Inventário: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verificação da compatibilização da existência física de bens permanentes e de consumo com os registrados no Sistema de Controle.</a:t>
            </a:r>
          </a:p>
          <a:p>
            <a:pPr algn="just"/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Tipos de Inventário: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Anual, eventual, inicial, extinção e transferência de responsabilidade.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3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Bens Permanente</a:t>
            </a: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Físico – Etapas</a:t>
            </a:r>
          </a:p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Procedimentos iniciais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Portaria de Nomeação dos integrantes da Comissão de Inventário do Almoxarifado.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405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2192000" cy="528034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36373"/>
            <a:ext cx="12192000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Bens Permanente</a:t>
            </a: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Físico – Etapas</a:t>
            </a:r>
          </a:p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Inventário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Prévia do inventário e consiste em conferência antecipada dos bens permanentes, a ser realizada pelos detentores da guarda e responsabilidade de bens permanentes.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Metodologia similar à utilizada no inventário anual, mas de forma resumida e simplificada, não sendo necessária a apresentação de relatório formal.  	</a:t>
            </a:r>
          </a:p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6609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2192000" cy="528034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Bens Permanente</a:t>
            </a: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Físico – Etapas</a:t>
            </a: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Comissão de Inventário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Designada pelo Prefeito, Diretoria Geral,  comissões para os inventários anuais e eventuais de bens de consumo, por meio de portaria.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Composição: Presidente 1, Supervisor 1, Inventariantes 4.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Renovação da comissão: 2/3   	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065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3314" y="570887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Patrimônio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3518" y="1725177"/>
            <a:ext cx="11096066" cy="4913802"/>
          </a:xfrm>
          <a:prstGeom prst="rect">
            <a:avLst/>
          </a:prstGeo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28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80663" y="974763"/>
            <a:ext cx="9615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Designar a Comissão de Inventário Bens Permanentes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87423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2192000" cy="528034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36373"/>
            <a:ext cx="12192000" cy="494059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Inventário Bens Permanente</a:t>
            </a:r>
          </a:p>
          <a:p>
            <a:pPr marL="0" indent="0">
              <a:buNone/>
            </a:pP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Inventário Físico – Etapas</a:t>
            </a:r>
          </a:p>
          <a:p>
            <a:pPr marL="0" indent="0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 Inventário  (entre 01 e 10/12)</a:t>
            </a:r>
          </a:p>
          <a:p>
            <a:pPr marL="0" indent="0" algn="just"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	Os responsáveis (chefes de seção) devem efetuar conferência dos bens constantes no relatório do sistema, observando:</a:t>
            </a:r>
          </a:p>
          <a:p>
            <a:pPr marL="0" indent="0" algn="just"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	1- A existência daqueles que se encontram fisicamente na seção/unidade e não constam do relatório;</a:t>
            </a:r>
          </a:p>
          <a:p>
            <a:pPr marL="0" indent="0" algn="just"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	2- Aqueles que constam no relatório mas não se encontram na seção/unidade;</a:t>
            </a:r>
          </a:p>
          <a:p>
            <a:pPr marL="0" indent="0" algn="just"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	3- Estado de conservação dos bens e de sua plaqueta/etiqueta de identificação;</a:t>
            </a:r>
          </a:p>
          <a:p>
            <a:pPr marL="0" indent="0" algn="just"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	4- Descritivos no Sistema.</a:t>
            </a:r>
          </a:p>
          <a:p>
            <a:pPr marL="0" indent="0" algn="just">
              <a:buNone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endParaRPr lang="pt-BR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805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</a:t>
            </a:fld>
            <a:endParaRPr lang="pt-BR"/>
          </a:p>
        </p:txBody>
      </p:sp>
      <p:pic>
        <p:nvPicPr>
          <p:cNvPr id="6" name="Picture 5" descr="C:\Users\Uni\Desktop\novos slides\Fun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522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220627" y="3688384"/>
            <a:ext cx="7404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CADASTRAMENTO E CONTROLE</a:t>
            </a:r>
            <a:endParaRPr lang="pt-BR" sz="48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989862" y="2593400"/>
            <a:ext cx="76357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atin typeface="Arial" panose="020B0604020202020204" pitchFamily="34" charset="0"/>
                <a:cs typeface="Arial" panose="020B0604020202020204" pitchFamily="34" charset="0"/>
              </a:rPr>
              <a:t>INVENTÁRIO</a:t>
            </a: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2969366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2191999" cy="528034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36373"/>
            <a:ext cx="12192000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Bens Permanente</a:t>
            </a: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Físico – Etapas</a:t>
            </a: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Inventário  (entre 01 e 10/12)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Após as conferências, cada seção/unidade deve, até o dia 15 de dezembro, localizar os bens, efetuar as transferências e recebimentos no Sistema Patrimonial,  e demandar à seção de gestão de Patrimônio, por meio “eletrônico”, a substituição de etiquetas/plaquetas danificadas e a regularização de descritivos divergentes.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49399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2191999" cy="528034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415760"/>
            <a:ext cx="12192000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Bens Permanente</a:t>
            </a: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Físico – Etapas</a:t>
            </a: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Inventário  (entre 01 e 10/12)</a:t>
            </a:r>
          </a:p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Os Bens não localizados devem ser informados a Seção de Controle Patrimonial, assim como os bens que encontram-se sobrando na Seção, através de impresso próprio ou através de sistema integrado, afim de que a Seção de controle Patrimonial possa efetuar as buscas em outros Setores.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52974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32</a:t>
            </a:fld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76885"/>
              </p:ext>
            </p:extLst>
          </p:nvPr>
        </p:nvGraphicFramePr>
        <p:xfrm>
          <a:off x="241860" y="1094483"/>
          <a:ext cx="11708279" cy="5916800"/>
        </p:xfrm>
        <a:graphic>
          <a:graphicData uri="http://schemas.openxmlformats.org/drawingml/2006/table">
            <a:tbl>
              <a:tblPr firstRow="1" bandRow="1"/>
              <a:tblGrid>
                <a:gridCol w="1724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7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56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pt-BR" sz="1800" dirty="0" err="1"/>
                        <a:t>Responsabi-lidade</a:t>
                      </a:r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pt-BR" sz="1800" dirty="0"/>
                        <a:t>Atividade Levantamento FISICO</a:t>
                      </a:r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pt-BR" sz="1800" dirty="0"/>
                        <a:t>Prazos</a:t>
                      </a:r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9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t-BR" sz="1800" dirty="0"/>
                        <a:t>Coordenação</a:t>
                      </a:r>
                      <a:r>
                        <a:rPr lang="pt-BR" sz="1800" baseline="0" dirty="0"/>
                        <a:t> de Material e Patrimônio</a:t>
                      </a:r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lang="pt-BR" sz="1800" dirty="0"/>
                        <a:t>Anexar cópia da Ordem de Serviço e do Manual de Procedimentos de inventário ao Processo Digital ou Físico, copia da portaria e copia da Ata de Sorteio e encaminhar à</a:t>
                      </a:r>
                      <a:r>
                        <a:rPr lang="pt-BR" sz="1800" baseline="0" dirty="0"/>
                        <a:t> Comissão de Inventário de Bens Patrimoniais.</a:t>
                      </a:r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6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t-BR" sz="1800" dirty="0"/>
                        <a:t>Presidente</a:t>
                      </a:r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lang="pt-BR" sz="1800" dirty="0"/>
                        <a:t>Reunir membros</a:t>
                      </a:r>
                      <a:r>
                        <a:rPr lang="pt-BR" sz="1800" baseline="0" dirty="0"/>
                        <a:t> da Comissão, para planejamento dos trabalhos e nomear o supervisor.</a:t>
                      </a:r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2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t-BR" sz="1800" dirty="0"/>
                        <a:t>Presidente</a:t>
                      </a:r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lang="pt-BR" sz="1800" dirty="0"/>
                        <a:t>Abrir o Processo Digital</a:t>
                      </a:r>
                      <a:r>
                        <a:rPr lang="pt-BR" sz="1800" baseline="0" dirty="0"/>
                        <a:t> com termo de abertura padrão, Portaria de designação, Ordem de Serviço e dar ciência à Direção Geral no Inicio dos trabalhos.</a:t>
                      </a:r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56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t-BR" sz="1800" dirty="0"/>
                        <a:t>Presidente</a:t>
                      </a:r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lang="pt-BR" sz="1800" dirty="0"/>
                        <a:t>Solicitar, via Processo</a:t>
                      </a:r>
                      <a:r>
                        <a:rPr lang="pt-BR" sz="1800" baseline="0" dirty="0"/>
                        <a:t> Digital ou Físico , à Seção de Gestão de Patrimônio: acesso e agendamento de treinamento do membros da comissão.</a:t>
                      </a:r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702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t-BR" sz="1800" dirty="0"/>
                        <a:t>Presidente</a:t>
                      </a:r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/>
                      <a:r>
                        <a:rPr lang="pt-BR" sz="1800" dirty="0"/>
                        <a:t>Solicitar, via Processo</a:t>
                      </a:r>
                      <a:r>
                        <a:rPr lang="pt-BR" sz="1800" baseline="0" dirty="0"/>
                        <a:t> Digital ou Físico , à Seção de Desenvolvimento de Sistemas: acesso ao Sistema Patrimônio a todos os usuários, com perfil especial aos membros da Comissão e manual do sistema e quando for  o caso treinamento no sistema.</a:t>
                      </a:r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434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pt-BR" sz="1800" dirty="0"/>
                        <a:t>Presidente</a:t>
                      </a:r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Comunicar formalmente às unidades da proibição de toda e qualquer movimentação de bens permanentes no período entre 01/</a:t>
                      </a:r>
                      <a:r>
                        <a:rPr lang="pt-BR" dirty="0" err="1"/>
                        <a:t>jan</a:t>
                      </a:r>
                      <a:r>
                        <a:rPr lang="pt-BR" dirty="0"/>
                        <a:t> e a data do encerramento dos trabalhos, a ser informada pela Comissão.</a:t>
                      </a:r>
                    </a:p>
                    <a:p>
                      <a:pPr algn="just"/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pt-BR" sz="1800" dirty="0"/>
                    </a:p>
                  </a:txBody>
                  <a:tcPr marL="91439" marR="91439" marT="45712" marB="4571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849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33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77" y="1056986"/>
            <a:ext cx="11546958" cy="529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42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34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12651" y="2551837"/>
            <a:ext cx="119793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5759"/>
            <a:ext cx="12192000" cy="515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168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 fontScale="92500" lnSpcReduction="20000"/>
          </a:bodyPr>
          <a:lstStyle/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Definir como será elaborado o Inventário.</a:t>
            </a: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   Na totalidade dos Itens do Patrimônio </a:t>
            </a: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   Por amostragem dos Bens Patrimoniais</a:t>
            </a: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         =20% do Bens Patrimoniais mais valiosos</a:t>
            </a:r>
          </a:p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             =80% dos Setores que mais apresentaram problemas com os bens patrimoniais em inventários anteriores.</a:t>
            </a:r>
          </a:p>
          <a:p>
            <a:pPr marL="457200" lvl="1" indent="0" algn="just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=10% dos Setores em Geral</a:t>
            </a:r>
          </a:p>
          <a:p>
            <a:pPr marL="457200" lvl="1" indent="0" algn="just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	     =100% dos setores que não fizeram o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inventário</a:t>
            </a:r>
          </a:p>
          <a:p>
            <a:pPr marL="457200" lvl="1" indent="0" algn="just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Sorteio dos setores com data e hora marcada, com a presença das autoridades da Prefeitura e formalizado através de Ata.</a:t>
            </a:r>
          </a:p>
          <a:p>
            <a:pPr marL="457200" lvl="1" indent="0" algn="just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8987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 lnSpcReduction="10000"/>
          </a:bodyPr>
          <a:lstStyle/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Definir como será elaborado o Inventário.</a:t>
            </a:r>
          </a:p>
          <a:p>
            <a:pPr marL="457200" lvl="1" indent="0" algn="just">
              <a:buNone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	    =25% no 1º ano de mandato. Verificado fisicamente</a:t>
            </a: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75% Restante por amostragem </a:t>
            </a: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=25% no 2º ano de mandato. Verificado fisicamente</a:t>
            </a: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		 75% Restante por amostragem	</a:t>
            </a: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=25% no 3º ano de mandato. Verificado fisicamente	</a:t>
            </a: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75% Restante por amostragem</a:t>
            </a:r>
          </a:p>
          <a:p>
            <a:pPr marL="457200" lvl="1" indent="0" algn="just">
              <a:buNone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	    =25% no 4º ano de mandato. Verificado fisicamente</a:t>
            </a: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75% Restante por amostragem	</a:t>
            </a:r>
          </a:p>
          <a:p>
            <a:pPr marL="457200" lvl="1" indent="0" algn="just">
              <a:buNone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03337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Juntar ao processo Digital ou Físico as informações de cada setor obtidas no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inventário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Bens faltantes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Bens sobrando 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Descrição errada do bem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Plaquetas danificadas ou faltantes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- ou Declaração onde consta que todos os bens encontram-se localizados e em perfeitas condições, ratificando o termo de posse.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37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824130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81700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38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12651" y="2551837"/>
            <a:ext cx="119793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6373"/>
            <a:ext cx="12072482" cy="562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5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DEF1AD-E171-0592-C7A4-E3FD962B5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F90CC-B2EC-5CE8-A2EA-B79777895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Patrimônio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B81D18A-B226-F072-633C-8993F175B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797A18-7D3E-B760-F0F6-B7BC53A17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39</a:t>
            </a:fld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3521624-0C76-D70A-15D9-471C66D42BA6}"/>
              </a:ext>
            </a:extLst>
          </p:cNvPr>
          <p:cNvSpPr/>
          <p:nvPr/>
        </p:nvSpPr>
        <p:spPr>
          <a:xfrm>
            <a:off x="5824130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B197FAD9-CA5F-DA71-767B-EA148F143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Relatório Final</a:t>
            </a:r>
          </a:p>
        </p:txBody>
      </p:sp>
    </p:spTree>
    <p:extLst>
      <p:ext uri="{BB962C8B-B14F-4D97-AF65-F5344CB8AC3E}">
        <p14:creationId xmlns:p14="http://schemas.microsoft.com/office/powerpoint/2010/main" val="85672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4333" y="1306335"/>
            <a:ext cx="10515600" cy="4351338"/>
          </a:xfrm>
        </p:spPr>
        <p:txBody>
          <a:bodyPr/>
          <a:lstStyle/>
          <a:p>
            <a:pPr marL="0" indent="0" algn="ctr">
              <a:buFont typeface="Arial" charset="0"/>
              <a:buNone/>
              <a:defRPr/>
            </a:pPr>
            <a:endParaRPr lang="pt-BR" alt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charset="0"/>
              <a:buNone/>
              <a:defRPr/>
            </a:pPr>
            <a:endParaRPr lang="pt-BR" alt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 descr="C:\Users\Uni\Desktop\Instru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444950" y="3968845"/>
            <a:ext cx="8484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BR" sz="5400" b="1" dirty="0">
                <a:solidFill>
                  <a:schemeClr val="bg1"/>
                </a:solidFill>
                <a:latin typeface="Arial Black" panose="020B0A04020102020204" pitchFamily="34" charset="0"/>
              </a:rPr>
              <a:t>Valdir Miranda Pinto.</a:t>
            </a:r>
          </a:p>
        </p:txBody>
      </p:sp>
    </p:spTree>
    <p:extLst>
      <p:ext uri="{BB962C8B-B14F-4D97-AF65-F5344CB8AC3E}">
        <p14:creationId xmlns:p14="http://schemas.microsoft.com/office/powerpoint/2010/main" val="25182177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2" y="708339"/>
            <a:ext cx="11411337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  Almoxarifado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algn="just"/>
            <a:endParaRPr lang="pt-BR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8000" dirty="0">
                <a:latin typeface="Arial" panose="020B0604020202020204" pitchFamily="34" charset="0"/>
                <a:cs typeface="Arial" panose="020B0604020202020204" pitchFamily="34" charset="0"/>
              </a:rPr>
              <a:t>ALMOXARIFADO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5117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42187"/>
            <a:ext cx="11446933" cy="453477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t-BR" sz="8000" b="1" dirty="0"/>
              <a:t>	</a:t>
            </a:r>
            <a:r>
              <a:rPr lang="pt-BR" sz="4500" b="1" dirty="0">
                <a:latin typeface="Arial" panose="020B0604020202020204" pitchFamily="34" charset="0"/>
                <a:cs typeface="Arial" panose="020B0604020202020204" pitchFamily="34" charset="0"/>
              </a:rPr>
              <a:t>1- Previsão legal: </a:t>
            </a: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IN 205/88 Secretaria de Administração da Presidência da Republica;</a:t>
            </a:r>
          </a:p>
          <a:p>
            <a:pPr marL="0" indent="0" algn="just">
              <a:buNone/>
            </a:pP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pt-BR" sz="4500" b="1" dirty="0">
                <a:latin typeface="Arial" panose="020B0604020202020204" pitchFamily="34" charset="0"/>
                <a:cs typeface="Arial" panose="020B0604020202020204" pitchFamily="34" charset="0"/>
              </a:rPr>
              <a:t>	2- Conceito de Inventário :</a:t>
            </a:r>
          </a:p>
          <a:p>
            <a:pPr marL="0" indent="0" algn="just">
              <a:buNone/>
            </a:pPr>
            <a:r>
              <a:rPr lang="pt-BR" sz="4500" b="1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Verificação da compatibilização da existência física de bens permanentes e de consumo com os registrados no Sistema de Controle.</a:t>
            </a:r>
          </a:p>
          <a:p>
            <a:pPr marL="0" indent="0" algn="just">
              <a:buNone/>
            </a:pP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pt-BR" sz="4500" b="1" dirty="0">
                <a:latin typeface="Arial" panose="020B0604020202020204" pitchFamily="34" charset="0"/>
                <a:cs typeface="Arial" panose="020B0604020202020204" pitchFamily="34" charset="0"/>
              </a:rPr>
              <a:t>	3 - Tipos de Inventário:</a:t>
            </a:r>
          </a:p>
          <a:p>
            <a:pPr marL="0" indent="0" algn="just">
              <a:buNone/>
            </a:pPr>
            <a:r>
              <a:rPr lang="pt-BR" sz="4500" dirty="0">
                <a:latin typeface="Arial" panose="020B0604020202020204" pitchFamily="34" charset="0"/>
                <a:cs typeface="Arial" panose="020B0604020202020204" pitchFamily="34" charset="0"/>
              </a:rPr>
              <a:t>	Anual, eventual, inicial, extinção e transferência de responsabilidade.</a:t>
            </a:r>
          </a:p>
          <a:p>
            <a:pPr algn="just"/>
            <a:endParaRPr lang="pt-BR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01870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1176" y="1642187"/>
            <a:ext cx="10905757" cy="45347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	4 – Comissão de Inventário;</a:t>
            </a:r>
          </a:p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Designada pela Diretoria Geral, Prefeito, comissões para os inventários anuais e eventuais de bens de consumo, por meio de portaria.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Composição: Presidente 1, Supervisor 1, Inventariantes 4.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	Renovação da comissão: 2/3   	</a:t>
            </a: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06490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Almoxarifado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Bens Permanente</a:t>
            </a:r>
          </a:p>
          <a:p>
            <a:pPr marL="0" indent="0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Inventário Físico – Etapas</a:t>
            </a:r>
          </a:p>
          <a:p>
            <a:pPr marL="0" indent="0" algn="just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Procedimentos iniciais</a:t>
            </a:r>
          </a:p>
          <a:p>
            <a:pPr algn="just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Portaria de Nomeação dos integrantes da Comissão de Inventário do Almoxarifado.</a:t>
            </a: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2900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3314" y="570887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Almoxarifado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3518" y="1725177"/>
            <a:ext cx="11096066" cy="4913802"/>
          </a:xfrm>
          <a:prstGeom prst="rect">
            <a:avLst/>
          </a:prstGeom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44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780663" y="974763"/>
            <a:ext cx="9615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Designar a Comissão de Inventário Bens Permanentes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7534147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1176" y="1642187"/>
            <a:ext cx="10905757" cy="45347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b="1" dirty="0"/>
              <a:t>5 – INICIO DOS TRABALHOS:</a:t>
            </a:r>
          </a:p>
          <a:p>
            <a:pPr marL="0" indent="0" algn="just">
              <a:buNone/>
            </a:pPr>
            <a:r>
              <a:rPr lang="pt-BR" dirty="0"/>
              <a:t>	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 comissão de Inventário Anual de Bens de Consumo tem atribuição verificar a existência, localização e estado físico dos bens de consumo que compõem o estoque de materiais do órgão.</a:t>
            </a:r>
          </a:p>
          <a:p>
            <a:pPr marL="0" indent="0" algn="just"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  	</a:t>
            </a: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5102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     Almoxarifado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764407"/>
            <a:ext cx="10608733" cy="44125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46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780663" y="1236373"/>
            <a:ext cx="61535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INICIO DOS TRABALHOS: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	   	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886962"/>
              </p:ext>
            </p:extLst>
          </p:nvPr>
        </p:nvGraphicFramePr>
        <p:xfrm>
          <a:off x="0" y="1764408"/>
          <a:ext cx="12192000" cy="5093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6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44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Responsabilidade</a:t>
                      </a: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Atividade</a:t>
                      </a: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Prazos</a:t>
                      </a:r>
                    </a:p>
                  </a:txBody>
                  <a:tcPr marL="91439" marR="91439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234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Comissão de Inventário</a:t>
                      </a: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Iniciar o Processo Digital ou Físico</a:t>
                      </a:r>
                      <a:r>
                        <a:rPr lang="pt-BR" sz="1800" baseline="0" dirty="0"/>
                        <a:t> – Termo de abertura, cópia da portaria e anexação da Ordem de Serviço.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Cientificar, através Correio Eletrônico ou Sistema, sobre o inicio dos trabalhos às seguintes áreas: Prefeito Direção Geral, Secretaria de Administração.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Encaminhar através de Correio Eletrônico ou Sistema, a Coordenação de Material e Patrimônio solicitando 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1 - solicitando relatórios específicos;</a:t>
                      </a:r>
                    </a:p>
                    <a:p>
                      <a:r>
                        <a:rPr lang="pt-BR" sz="1800" baseline="0" dirty="0"/>
                        <a:t> 2  solicitando relação dos bens em processo de desfazimento.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Formalizar</a:t>
                      </a:r>
                      <a:r>
                        <a:rPr lang="pt-BR" sz="1800" baseline="0" dirty="0"/>
                        <a:t> o inicio através de email, às unidade da Prefeitura , sobre a proibição de movimentação dos bens em função do inventário.</a:t>
                      </a:r>
                      <a:endParaRPr lang="pt-BR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439" marR="91439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7802">
                <a:tc>
                  <a:txBody>
                    <a:bodyPr/>
                    <a:lstStyle/>
                    <a:p>
                      <a:r>
                        <a:rPr lang="pt-BR" sz="1800" dirty="0"/>
                        <a:t>Seção de Almoxarifado</a:t>
                      </a:r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Agendar treinamento;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Cadastrar</a:t>
                      </a:r>
                      <a:r>
                        <a:rPr lang="pt-BR" sz="1800" baseline="0" dirty="0"/>
                        <a:t> membros no Sistema de Patrimônio(sistema), </a:t>
                      </a:r>
                      <a:endParaRPr lang="pt-BR" sz="1800" dirty="0"/>
                    </a:p>
                  </a:txBody>
                  <a:tcPr marL="91439" marR="91439" marT="45725" marB="45725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02 dias úteis, a contar do envio do processo</a:t>
                      </a:r>
                    </a:p>
                  </a:txBody>
                  <a:tcPr marL="91439" marR="91439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2434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47</a:t>
            </a:fld>
            <a:endParaRPr lang="pt-BR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140521"/>
              </p:ext>
            </p:extLst>
          </p:nvPr>
        </p:nvGraphicFramePr>
        <p:xfrm>
          <a:off x="0" y="1433126"/>
          <a:ext cx="12191999" cy="5424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9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3224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err="1"/>
                        <a:t>Responsa-bilidade</a:t>
                      </a:r>
                      <a:endParaRPr lang="pt-BR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Atividade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Prazos</a:t>
                      </a:r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2898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Coordenadoria de Material e Patrimônio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pt-BR" sz="1800" dirty="0"/>
                        <a:t>Encaminhar</a:t>
                      </a:r>
                      <a:r>
                        <a:rPr lang="pt-BR" sz="1800" baseline="0" dirty="0"/>
                        <a:t> relatório via processo digital ou físico e em mídia digital, ordenados por endereço e com base nos registros do sistema de 31 de dezembro: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01 via do relatório de posição de estoque com saldos;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01 via do relatório com saldos do estoque zerado;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01 via do relatório de itens não movimentados nos últimos 02 anos;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pt-BR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02</a:t>
                      </a:r>
                      <a:r>
                        <a:rPr lang="pt-BR" sz="1800" baseline="0" dirty="0"/>
                        <a:t> dias úteis, a contar do envio do processo</a:t>
                      </a:r>
                      <a:endParaRPr lang="pt-BR" sz="18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875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Comissão de desfazimento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pt-BR" sz="1800" dirty="0"/>
                        <a:t>Encaminhar relatório digital ou físico contendo: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 Relação dos bens em processo de desfazimento com quantitativos e localização dos lotes.</a:t>
                      </a: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/>
                        <a:t>02</a:t>
                      </a:r>
                      <a:r>
                        <a:rPr lang="pt-BR" sz="1800" baseline="0" dirty="0"/>
                        <a:t> dias úteis, a contar do envio do processo</a:t>
                      </a:r>
                      <a:endParaRPr lang="pt-BR" sz="1800" dirty="0"/>
                    </a:p>
                    <a:p>
                      <a:endParaRPr lang="pt-BR" sz="18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7972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48</a:t>
            </a:fld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383136"/>
              </p:ext>
            </p:extLst>
          </p:nvPr>
        </p:nvGraphicFramePr>
        <p:xfrm>
          <a:off x="0" y="1236373"/>
          <a:ext cx="12192000" cy="5621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8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3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1748">
                <a:tc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Atividades</a:t>
                      </a:r>
                      <a:r>
                        <a:rPr lang="pt-BR" sz="1800" baseline="0" dirty="0"/>
                        <a:t> a serem executadas até 31/01 do ano corrente</a:t>
                      </a:r>
                      <a:endParaRPr lang="pt-BR" sz="1800" dirty="0"/>
                    </a:p>
                  </a:txBody>
                  <a:tcPr marL="91439" marR="91439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36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Organização do trabalho de contagem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Elaborar plano de ação para realização dos trabalhos;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Dividir a equipe de acordo com o planejamento</a:t>
                      </a:r>
                      <a:r>
                        <a:rPr lang="pt-BR" sz="1800" baseline="0" dirty="0"/>
                        <a:t> do trabalho de inventário;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Organizar</a:t>
                      </a:r>
                      <a:r>
                        <a:rPr lang="pt-BR" sz="1800" baseline="0" dirty="0"/>
                        <a:t> a equipe para iniciar a contagem dos bens por ordem de endereçamento e de acordo com o relatório, por exemplo, F01E01P01, sendo: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pt-BR" sz="1800" dirty="0"/>
                        <a:t>            - F</a:t>
                      </a:r>
                      <a:r>
                        <a:rPr lang="pt-BR" sz="1800" baseline="0" dirty="0"/>
                        <a:t> – Fileira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pt-BR" sz="1800" baseline="0" dirty="0"/>
                        <a:t>            - E – Estante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pt-BR" sz="1800" baseline="0" dirty="0"/>
                        <a:t>            - P – Prateleira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pt-BR" sz="1800" baseline="0" dirty="0"/>
                        <a:t>            - C – Corredor.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Na primeira contagem deverá ser anotado o quantitativo com caneta azul;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Na segunda contagem com caneta vermelha;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Cada item deverá ser contado pelo menos 02 vezes por equipes diferentes.</a:t>
                      </a:r>
                    </a:p>
                  </a:txBody>
                  <a:tcPr marL="91439" marR="91439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0514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Itens a observar durante a contagem</a:t>
                      </a:r>
                    </a:p>
                  </a:txBody>
                  <a:tcPr marL="91439" marR="91439" marT="45718" marB="45718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Endereçamento;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Se o código e descritivo do item no sistema Almoxarifado </a:t>
                      </a:r>
                      <a:r>
                        <a:rPr lang="pt-BR" sz="1800" baseline="0" dirty="0"/>
                        <a:t>conferem com o item físico;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Quantidade do Item;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Condições de estocagem do material;</a:t>
                      </a:r>
                      <a:endParaRPr lang="pt-BR" sz="1800" dirty="0"/>
                    </a:p>
                  </a:txBody>
                  <a:tcPr marL="91439" marR="91439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7428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49</a:t>
            </a:fld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794942"/>
              </p:ext>
            </p:extLst>
          </p:nvPr>
        </p:nvGraphicFramePr>
        <p:xfrm>
          <a:off x="0" y="1399592"/>
          <a:ext cx="12191999" cy="5321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5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9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Itens</a:t>
                      </a:r>
                      <a:r>
                        <a:rPr lang="pt-BR" sz="1800" baseline="0" dirty="0"/>
                        <a:t> que deverão constar no relatório preliminar</a:t>
                      </a:r>
                      <a:endParaRPr lang="pt-BR" sz="1800" dirty="0"/>
                    </a:p>
                  </a:txBody>
                  <a:tcPr marL="91439" marR="91439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2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Organização e situação do item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Quantidade do bem em estoque;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Os bens localizados e que não constam no relatório</a:t>
                      </a:r>
                      <a:r>
                        <a:rPr lang="pt-BR" sz="1800" baseline="0" dirty="0"/>
                        <a:t> do sistema;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A correta descrição do bem, caso haja discrepância entre o constante no sistema Almoxarifado e o verificado fisicamente;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A existência</a:t>
                      </a:r>
                      <a:r>
                        <a:rPr lang="pt-BR" sz="1800" baseline="0" dirty="0"/>
                        <a:t> de plaquetas de endereçamento em mau estado ou sua inexistência.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A existência de bens materiais em mau estado de conservação ou armazenados de forma inadequada;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Bens com prazo de validade vencido.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0858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Quantidade</a:t>
                      </a:r>
                      <a:r>
                        <a:rPr lang="pt-BR" sz="1800" baseline="0" dirty="0"/>
                        <a:t> divergente</a:t>
                      </a:r>
                      <a:endParaRPr lang="pt-BR" sz="18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Após duas contagens por membros diferentes, se houver divergência, deverá ser realizada uma nova contagem por um novo membro, acompanhado pelo presidente e o responsável pelo estoque para verificação das diferenças;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baseline="0" dirty="0"/>
                        <a:t> O resultado deverá ser lançado no sistema Almoxarifado, módulo inventário, para contabilização e formalização dos itens divergentes.</a:t>
                      </a:r>
                      <a:endParaRPr lang="pt-BR" sz="1800" dirty="0"/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297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 descr="C:\Users\Uni\Desktop\novos slides\PeriodoBran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524000" y="5386403"/>
            <a:ext cx="982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Período do curso:</a:t>
            </a:r>
          </a:p>
          <a:p>
            <a:pPr algn="ctr">
              <a:defRPr/>
            </a:pPr>
            <a:r>
              <a:rPr lang="pt-BR" sz="3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14h às 17h</a:t>
            </a: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2818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50</a:t>
            </a:fld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48725"/>
              </p:ext>
            </p:extLst>
          </p:nvPr>
        </p:nvGraphicFramePr>
        <p:xfrm>
          <a:off x="0" y="1732772"/>
          <a:ext cx="12192000" cy="302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527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Itens</a:t>
                      </a:r>
                      <a:r>
                        <a:rPr lang="pt-BR" sz="1800" baseline="0" dirty="0"/>
                        <a:t> que deverão constar no relatório preliminar</a:t>
                      </a:r>
                      <a:endParaRPr lang="pt-BR" sz="1800" dirty="0"/>
                    </a:p>
                  </a:txBody>
                  <a:tcPr marL="91439" marR="91439" marT="45728" marB="45728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4313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Liberação do estoque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1800" dirty="0"/>
                        <a:t> O presidente da comissão,</a:t>
                      </a:r>
                      <a:r>
                        <a:rPr lang="pt-BR" sz="1800" baseline="0" dirty="0"/>
                        <a:t> entendendo que não serão necessárias outras verificações físicas no ambiente do estoque, comunicará formalmente às unidades do Órgão sobre o encerramento dos trabalhos de contagem, liberando a movimentação de saída dos bens.</a:t>
                      </a:r>
                    </a:p>
                  </a:txBody>
                  <a:tcPr marL="91439" marR="91439"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1903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51</a:t>
            </a:fld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389742"/>
              </p:ext>
            </p:extLst>
          </p:nvPr>
        </p:nvGraphicFramePr>
        <p:xfrm>
          <a:off x="0" y="1397000"/>
          <a:ext cx="12192000" cy="5324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1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0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946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ITENS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DESCRIÇÃO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469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Sobras de Materiais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Planilha</a:t>
                      </a:r>
                      <a:r>
                        <a:rPr lang="pt-B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 quantitativos dos itens sobraram no estoque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469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Falta de Materiais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Planilha com quantitativos</a:t>
                      </a:r>
                      <a:r>
                        <a:rPr lang="pt-B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dos itens que faltaram no estoque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332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Itens não movimentados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Planilha com materiais em estoque</a:t>
                      </a:r>
                      <a:r>
                        <a:rPr lang="pt-B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que não foram movimentados no período de 02 anos;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340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Itens obsoletos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Planilha com itens</a:t>
                      </a:r>
                      <a:r>
                        <a:rPr lang="pt-B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sem uso. Arcaico ou antigo. Que se encontra fora de uso. (fitas para maquinas de escrever, papel carbono)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9057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Itens em processo de Doação ou desfazimento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Planilha com</a:t>
                      </a:r>
                      <a:r>
                        <a:rPr lang="pt-B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itens que estão em processo de Desfazimento ou Doação. </a:t>
                      </a:r>
                      <a:endParaRPr lang="pt-BR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2340">
                <a:tc>
                  <a:txBody>
                    <a:bodyPr/>
                    <a:lstStyle/>
                    <a:p>
                      <a:r>
                        <a:rPr lang="pt-BR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Perecíveis</a:t>
                      </a:r>
                      <a:r>
                        <a:rPr lang="pt-BR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 vencidos</a:t>
                      </a:r>
                      <a:endParaRPr lang="pt-BR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Planilha dos materiais perecíveis com vencimento em até 60 dias, ou materiais com</a:t>
                      </a:r>
                      <a:r>
                        <a:rPr lang="pt-BR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prazo de validade vencido</a:t>
                      </a:r>
                      <a:r>
                        <a:rPr lang="pt-B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4276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52</a:t>
            </a:fld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97593"/>
              </p:ext>
            </p:extLst>
          </p:nvPr>
        </p:nvGraphicFramePr>
        <p:xfrm>
          <a:off x="0" y="1590317"/>
          <a:ext cx="12192000" cy="5267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6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5732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Responsabilidade</a:t>
                      </a: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Atividade</a:t>
                      </a: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Prazos</a:t>
                      </a:r>
                    </a:p>
                  </a:txBody>
                  <a:tcPr marL="91439" marR="91439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952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Presidente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Supervisor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Elaborar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relatório conclusivo discriminando todas as inconsistências encontradas e subdivididas em tópicos: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Materiais que, após diligências com o responsável pelo estoque,    continuaram a apresentar sobras ou faltas na contagem física em relação ao relatório do sistema. 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Materiais com prazo de validade vencido em, com os respectivos valores e informação da possibilidade e/ou impossibilidade de uso pelo tribunal;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Condições inadequadas de armazenamento dos materiais;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Materiais prejudicados pela ação do tempo;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Materiais não movimentados nos últimos 02 anos e materiais obsoletos;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Materiais perecíveis com vencimento em 60 dias, com respectivos valores;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Outros itens que julgarem pertinente.</a:t>
                      </a:r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Até 15/03 </a:t>
                      </a:r>
                    </a:p>
                  </a:txBody>
                  <a:tcPr marL="91439" marR="91439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3293706" y="1236373"/>
            <a:ext cx="5316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ELABORAÇÃO DO RELATÓRIO FINAL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3546751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53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293706" y="1236373"/>
            <a:ext cx="53168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ELABORAÇÃO DO RELATÓRIO FINAL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06514"/>
              </p:ext>
            </p:extLst>
          </p:nvPr>
        </p:nvGraphicFramePr>
        <p:xfrm>
          <a:off x="0" y="1692898"/>
          <a:ext cx="12192000" cy="5165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00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250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Responsabilidade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Prazos</a:t>
                      </a:r>
                    </a:p>
                  </a:txBody>
                  <a:tcPr marL="91439" marR="91439"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3655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Presidente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Supervisor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Avaliar os requisitos de segurança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 ambiente: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Sistema anti</a:t>
                      </a: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incêndio e treinamento em utilização de extintores;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Circuito interno de câmeras de monitoramento;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Condições de acesso ao ambiente, portas, fechaduras e janelas;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Até 15/03 </a:t>
                      </a:r>
                    </a:p>
                  </a:txBody>
                  <a:tcPr marL="91439" marR="91439"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8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Presidente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Supervisor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Avaliar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 condições de trabalho no ambiente, considerando: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Sistema</a:t>
                      </a:r>
                      <a:r>
                        <a:rPr lang="pt-BR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iluminação;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Sistema de ventilação;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20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Equipamentos de segurança para servidores e terceirizados.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8" marB="45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9373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54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293706" y="1236373"/>
            <a:ext cx="5316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EMISSÃO DO PARECER</a:t>
            </a:r>
            <a:endParaRPr lang="pt-BR" sz="2000" b="1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071502"/>
              </p:ext>
            </p:extLst>
          </p:nvPr>
        </p:nvGraphicFramePr>
        <p:xfrm>
          <a:off x="0" y="1636483"/>
          <a:ext cx="12192000" cy="5221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0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2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953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RESPONSABILIDADE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PRAZO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678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Prefeito/Direção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Geral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Receber relatório conclusivo da Comissão</a:t>
                      </a: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encaminha para parecer da Secretaria de Controle Interno</a:t>
                      </a:r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678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Secretaria de Controle Interno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Emitir</a:t>
                      </a: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 parecer parcial</a:t>
                      </a:r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0975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Prefeito/Direção Geral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Aprecia o parecer do Controle Interno</a:t>
                      </a: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determina providências em relação às pendências existentes, podendo ordenar novas diligências à Comissão de inventário ou ao responsável pelo estoque.</a:t>
                      </a:r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0975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Comissão e/ou Coordenadoria de 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Material de Consumo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Atender às novas determinações da Direção</a:t>
                      </a: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Geral se houver.</a:t>
                      </a:r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6678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Secretaria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Controle Interno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Após,</a:t>
                      </a: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sanadas as falhas materiais e/ou formais, se houver, emitir parecer conclusivo.</a:t>
                      </a:r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3229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55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293706" y="1236373"/>
            <a:ext cx="53168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EMISSÃO DO PARECER</a:t>
            </a:r>
            <a:endParaRPr lang="pt-BR" sz="20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642083"/>
              </p:ext>
            </p:extLst>
          </p:nvPr>
        </p:nvGraphicFramePr>
        <p:xfrm>
          <a:off x="0" y="1791478"/>
          <a:ext cx="12192000" cy="4758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0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2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8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9647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RESPONSABILIDADE</a:t>
                      </a:r>
                    </a:p>
                  </a:txBody>
                  <a:tcPr marT="45687" marB="456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</a:t>
                      </a:r>
                    </a:p>
                  </a:txBody>
                  <a:tcPr marT="45687" marB="4568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PRAZO</a:t>
                      </a:r>
                    </a:p>
                  </a:txBody>
                  <a:tcPr marT="45687" marB="4568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965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Prefeito/Direção</a:t>
                      </a:r>
                      <a:r>
                        <a:rPr lang="pt-BR" sz="20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Geral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7" marB="4568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Tomar ciência e analisar o parecer conclusivo, liberar formalmente os membros da Comissão e encaminhar para ciência das áreas envolvidas:</a:t>
                      </a:r>
                      <a:r>
                        <a:rPr lang="pt-BR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Comissão de Inventário, Secretaria de Administração, Coordenadoria de Material e Patrimônio, Assistência de Logística de Material de Consumo e Seção de Gestão de Materiais de Consumos.</a:t>
                      </a:r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7" marB="45687"/>
                </a:tc>
                <a:tc>
                  <a:txBody>
                    <a:bodyPr/>
                    <a:lstStyle/>
                    <a:p>
                      <a:endParaRPr lang="pt-BR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7" marB="4568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92154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08339"/>
            <a:ext cx="11446933" cy="528034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                                                        Almoxarifado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BENS DE CONSUMO (Inventário do Almoxarifado)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56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2652564" y="3039061"/>
            <a:ext cx="76610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Final do Almoxarifado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15091128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57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8005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46221"/>
            <a:ext cx="10608733" cy="4940590"/>
          </a:xfrm>
        </p:spPr>
        <p:txBody>
          <a:bodyPr>
            <a:normAutofit/>
          </a:bodyPr>
          <a:lstStyle/>
          <a:p>
            <a:pPr lvl="1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1 – Ativo Imobilizado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a) Bens Móveis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b) Bens  Imóveis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c) Bens Intangíveis</a:t>
            </a:r>
          </a:p>
          <a:p>
            <a:pPr lvl="1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2	– Inventário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a) Inventário Físico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b) Comissão Especial de Inventário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c) Auditoria de Bens Patrimônio.</a:t>
            </a:r>
          </a:p>
          <a:p>
            <a:pPr lvl="1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3 – Processo de Cadastramento de Bens Imóveis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a) Adquiridos por Compra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b) Adquiridos por Desapropriação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c) Construídos pelo Município.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d) Doados ao Município. 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397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46221"/>
            <a:ext cx="10608733" cy="4940590"/>
          </a:xfrm>
        </p:spPr>
        <p:txBody>
          <a:bodyPr>
            <a:normAutofit fontScale="92500" lnSpcReduction="10000"/>
          </a:bodyPr>
          <a:lstStyle/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e) Cedidos e/ou Emprestados ao Munícipio.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f) Transferência de responsabilidade de guarda e uso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g) Cedência ou autorização de uso de bens imóveis a terceiros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h) Recuperação e Reforma</a:t>
            </a:r>
          </a:p>
          <a:p>
            <a:pPr lvl="1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4 	– Classificação dos Bens de acordo com a sua finalidade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a) Material Inservível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b) Ocioso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c) Recuperável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d) Antieconômico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e) Irrecuperável</a:t>
            </a:r>
          </a:p>
          <a:p>
            <a:pPr lvl="1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5– Controle dos Bens Públicos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a) Controle INTERNO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b) Controle EXTERNO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c) Termo de responsabilidade.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d) Transferência de Bens entre unidades Administrativas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1179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46221"/>
            <a:ext cx="10608733" cy="4940590"/>
          </a:xfrm>
        </p:spPr>
        <p:txBody>
          <a:bodyPr>
            <a:normAutofit/>
          </a:bodyPr>
          <a:lstStyle/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e) Recebimento e aceitação.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f) Armazenagem e Controle de estoque.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g) Registro Patrimonial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h) Carga e Descarga</a:t>
            </a:r>
          </a:p>
          <a:p>
            <a:pPr lvl="2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i) Baixa ou desfazimento.</a:t>
            </a:r>
          </a:p>
          <a:p>
            <a:pPr lvl="1"/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022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663" y="708339"/>
            <a:ext cx="10666270" cy="528034"/>
          </a:xfrm>
        </p:spPr>
        <p:txBody>
          <a:bodyPr>
            <a:normAutofit fontScale="90000"/>
          </a:bodyPr>
          <a:lstStyle/>
          <a:p>
            <a:pPr algn="r"/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INVENTÁRIO CADASTRAMENTO e CONTROLE</a:t>
            </a:r>
            <a:b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36373"/>
            <a:ext cx="10608733" cy="494059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pt-BR" b="1" dirty="0"/>
              <a:t>                                EXECUÇÃO ORÇAMENTÁRIA</a:t>
            </a:r>
          </a:p>
          <a:p>
            <a:pPr>
              <a:buFontTx/>
              <a:buChar char="-"/>
              <a:defRPr/>
            </a:pPr>
            <a:r>
              <a:rPr lang="pt-BR" b="1" dirty="0"/>
              <a:t>Proposta Orçamentária</a:t>
            </a:r>
          </a:p>
          <a:p>
            <a:pPr>
              <a:buFontTx/>
              <a:buChar char="-"/>
              <a:defRPr/>
            </a:pPr>
            <a:r>
              <a:rPr lang="pt-BR" b="1" dirty="0"/>
              <a:t>Lei Orçamentária</a:t>
            </a:r>
          </a:p>
          <a:p>
            <a:pPr>
              <a:buFontTx/>
              <a:buChar char="-"/>
              <a:defRPr/>
            </a:pPr>
            <a:r>
              <a:rPr lang="pt-BR" b="1" dirty="0"/>
              <a:t>Receita – Tributos - Impostos, taxas e contribuições de melhoria</a:t>
            </a:r>
          </a:p>
          <a:p>
            <a:pPr marL="0" indent="0">
              <a:buNone/>
              <a:defRPr/>
            </a:pPr>
            <a:r>
              <a:rPr lang="pt-BR" b="1" dirty="0"/>
              <a:t>	          transferências Governamentais.</a:t>
            </a:r>
          </a:p>
          <a:p>
            <a:pPr>
              <a:buFontTx/>
              <a:buChar char="-"/>
              <a:defRPr/>
            </a:pPr>
            <a:r>
              <a:rPr lang="pt-BR" b="1" dirty="0"/>
              <a:t>Despesas – Processos Licitatórios</a:t>
            </a:r>
          </a:p>
          <a:p>
            <a:pPr marL="0" indent="0">
              <a:buNone/>
              <a:defRPr/>
            </a:pPr>
            <a:r>
              <a:rPr lang="pt-BR" b="1" dirty="0"/>
              <a:t>		  Salários</a:t>
            </a:r>
          </a:p>
          <a:p>
            <a:pPr marL="0" indent="0">
              <a:buNone/>
              <a:defRPr/>
            </a:pPr>
            <a:r>
              <a:rPr lang="pt-BR" b="1" dirty="0"/>
              <a:t>		  Despesas Antecipadas (Diárias / Suprimento de Fundos)</a:t>
            </a:r>
          </a:p>
          <a:p>
            <a:pPr marL="0" indent="0">
              <a:buNone/>
              <a:defRPr/>
            </a:pPr>
            <a:r>
              <a:rPr lang="pt-BR" b="1" dirty="0"/>
              <a:t> - Contabilizações dos Atos e Fatos Contábeis. </a:t>
            </a:r>
          </a:p>
          <a:p>
            <a:pPr marL="0" indent="0">
              <a:buNone/>
              <a:defRPr/>
            </a:pPr>
            <a:r>
              <a:rPr lang="pt-BR" b="1" dirty="0"/>
              <a:t>		  Registro no SIM  AM  - TCE - PR                      </a:t>
            </a:r>
          </a:p>
          <a:p>
            <a:endParaRPr lang="pt-BR" b="1" dirty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UNYPÚBLICA UNYFLEX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F8141-5781-4FD4-9552-C5D35CA5005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92450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5516</TotalTime>
  <Words>3568</Words>
  <Application>Microsoft Office PowerPoint</Application>
  <PresentationFormat>Widescreen</PresentationFormat>
  <Paragraphs>568</Paragraphs>
  <Slides>57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62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Patrimônio</vt:lpstr>
      <vt:lpstr>INVENTÁRIO CADASTRAMENTO e CONTROLE                                                               Almoxarifado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     Almoxarifado</vt:lpstr>
      <vt:lpstr>INVENTÁRIO CADASTRAMENTO e CONTROLE                                                             Almoxarifado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     Almoxarifado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Almoxarifado BENS DE CONSUMO (Inventário do Almoxarifado)</vt:lpstr>
      <vt:lpstr>INVENTÁRIO CADASTRAMENTO e CONTROLE                                                        Almoxarifado BENS DE CONSUMO (Inventário do Almoxarifado)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</dc:creator>
  <cp:lastModifiedBy>Valdir Miranda Pinto</cp:lastModifiedBy>
  <cp:revision>185</cp:revision>
  <dcterms:created xsi:type="dcterms:W3CDTF">2021-01-15T17:03:51Z</dcterms:created>
  <dcterms:modified xsi:type="dcterms:W3CDTF">2025-12-10T01:32:34Z</dcterms:modified>
</cp:coreProperties>
</file>